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3" r:id="rId1"/>
  </p:sldMasterIdLst>
  <p:notesMasterIdLst>
    <p:notesMasterId r:id="rId24"/>
  </p:notesMasterIdLst>
  <p:handoutMasterIdLst>
    <p:handoutMasterId r:id="rId25"/>
  </p:handoutMasterIdLst>
  <p:sldIdLst>
    <p:sldId id="262" r:id="rId2"/>
    <p:sldId id="306" r:id="rId3"/>
    <p:sldId id="290" r:id="rId4"/>
    <p:sldId id="304" r:id="rId5"/>
    <p:sldId id="265" r:id="rId6"/>
    <p:sldId id="275" r:id="rId7"/>
    <p:sldId id="301" r:id="rId8"/>
    <p:sldId id="302" r:id="rId9"/>
    <p:sldId id="303" r:id="rId10"/>
    <p:sldId id="297" r:id="rId11"/>
    <p:sldId id="298" r:id="rId12"/>
    <p:sldId id="283" r:id="rId13"/>
    <p:sldId id="274" r:id="rId14"/>
    <p:sldId id="307" r:id="rId15"/>
    <p:sldId id="296" r:id="rId16"/>
    <p:sldId id="280" r:id="rId17"/>
    <p:sldId id="281" r:id="rId18"/>
    <p:sldId id="267" r:id="rId19"/>
    <p:sldId id="305" r:id="rId20"/>
    <p:sldId id="294" r:id="rId21"/>
    <p:sldId id="299" r:id="rId22"/>
    <p:sldId id="295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 showScrollbar="0"/>
    <p:sldAll/>
    <p:penClr>
      <a:srgbClr val="FF0000"/>
    </p:penClr>
  </p:showPr>
  <p:clrMru>
    <a:srgbClr val="1A34F2"/>
    <a:srgbClr val="22EAD2"/>
    <a:srgbClr val="FF66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26" autoAdjust="0"/>
    <p:restoredTop sz="94660"/>
  </p:normalViewPr>
  <p:slideViewPr>
    <p:cSldViewPr>
      <p:cViewPr varScale="1">
        <p:scale>
          <a:sx n="86" d="100"/>
          <a:sy n="86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96D03A2-54A4-4452-92FF-A88023F6EA86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1DB654-3A3D-4521-B58E-1E800AF1E4B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102446-92AB-4B69-8A83-538006D33FC5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37250C-678E-4F93-B1B0-58A32C43AE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63B083-4425-413C-9861-A61D2AAE75B7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77A7FA-A24B-4F53-9260-9E8CAEFA8409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7250C-678E-4F93-B1B0-58A32C43AEB1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036617-13F4-404E-96FD-3179297ED9F1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986E9F-FF65-4CB2-8DDC-A3D12F49B6FF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1A338F-CA9A-46CA-9E80-89638338E357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2D4E46-6065-4F34-9A1A-90145A71947B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621ADC-FC1C-4482-A8C8-CAA0BC4BE0FC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89F0-EA7A-41B0-B297-8D12760BCCC2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374B7A-7B37-4D69-874A-E34D8B7AF846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6776F1-8CA6-400C-9456-140329ACEDFB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604833-EA0A-49A0-8B75-3A9938E2F3BA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3A0007-AA62-46F8-9ADC-F6AA8A181FD5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43420E-6720-457C-88D5-A3AB256BED46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705A01-68DB-4C70-ADC9-BEA3EF78FAA9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E1C40A-FCF3-47D5-9391-7AB655AEA102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CCEB69-B5FE-45FE-8720-E9C62AEE4D45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060931-6314-4776-860D-2307E5879213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006F4A-3102-480C-90D4-76B6563E5249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ttangolo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ttangolo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ttangolo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e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e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e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22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1CD78-B0D1-4611-8D70-0D73F3A3866D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23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4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91902-E010-48BC-8018-7F676E0604F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B7D42F3-A626-48BD-AF35-D9FA6DD6B0F3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5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2BF24AD-1FF5-452A-B6DD-987DA36A7C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6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ttangolo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ttangolo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ttangolo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e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e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e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e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e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E5C5D-917E-4A63-AFBC-7CDF3987D056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21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5AE67-BBD5-4F0A-8FE1-C296F3D2986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C6D57-E104-4D6C-A113-A8ADECD933E3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5B75E-851A-4E89-BB03-B8BDF1D77DB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0E501-8895-4333-B86F-69F4DFF4E5DF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8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8D14C-5076-4FD0-B654-EB5CD5E58E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7721E41-6BFD-4B90-BA83-CFE53F527059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4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06A419-AAF3-491D-BDE9-0F7F5C2375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5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F452-BCFB-407B-844C-7A9F35A2C048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F0B04-C489-4688-A76B-5B0377078C7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Connettore 1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ttangolo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e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2" name="Segnaposto data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98CA8CC-4F11-4CB8-ADE4-0CB1AAB9E6E7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13" name="Segnaposto numero diapositiva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33B5CCA-3127-453A-B760-ABBC0F131A0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4" name="Segnaposto piè di pagina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e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ttangolo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9A2DDFC-DFA6-4748-8C6A-1E78047704A0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13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2B9A7DC-E507-4F12-8389-2D5C1240DA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4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B7A09-568C-48E6-8E2F-C9B899BC67C0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4813C-CE01-4267-B8BE-3E9CD4DBAD7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B0EF8-FBEA-4BD3-A737-BAE894A81DC7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96236-691F-4A0C-A907-8EC0B98326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47785-30EA-47EA-8BE6-42AB00302C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28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0642E50-2A6D-4859-86A3-21082C5C227F}" type="datetimeFigureOut">
              <a:rPr lang="it-IT"/>
              <a:pPr>
                <a:defRPr/>
              </a:pPr>
              <a:t>28/01/2012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Ovale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8C4AEC3-192D-46A0-A2C5-2B36E2BD7C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69" r:id="rId4"/>
    <p:sldLayoutId id="2147484270" r:id="rId5"/>
    <p:sldLayoutId id="2147484277" r:id="rId6"/>
    <p:sldLayoutId id="2147484271" r:id="rId7"/>
    <p:sldLayoutId id="2147484278" r:id="rId8"/>
    <p:sldLayoutId id="2147484279" r:id="rId9"/>
    <p:sldLayoutId id="2147484272" r:id="rId10"/>
    <p:sldLayoutId id="2147484273" r:id="rId11"/>
    <p:sldLayoutId id="214748428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hyperlink" Target="mailto:NATD130003@istruzione.it" TargetMode="External"/><Relationship Id="rId4" Type="http://schemas.openxmlformats.org/officeDocument/2006/relationships/image" Target="../media/image5.gif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0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5.jpeg"/><Relationship Id="rId5" Type="http://schemas.openxmlformats.org/officeDocument/2006/relationships/image" Target="../media/image34.wmf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2.png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presentazione\prova%20video_0001.wmv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A:\che far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676400"/>
            <a:ext cx="4876800" cy="4392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solidFill>
              <a:srgbClr val="22EAD2"/>
            </a:solidFill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prst="convex"/>
            <a:bevelB w="152400" h="50800" prst="softRound"/>
          </a:sp3d>
        </p:spPr>
      </p:pic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3419475" y="476250"/>
            <a:ext cx="3124200" cy="914400"/>
          </a:xfrm>
          <a:prstGeom prst="wedgeEllipseCallout">
            <a:avLst>
              <a:gd name="adj1" fmla="val 21495"/>
              <a:gd name="adj2" fmla="val 172398"/>
            </a:avLst>
          </a:prstGeom>
          <a:ln>
            <a:solidFill>
              <a:srgbClr val="22EAD2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latin typeface="Times New Roman" pitchFamily="18" charset="0"/>
            </a:endParaRP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250825" y="333375"/>
            <a:ext cx="2881313" cy="1295400"/>
          </a:xfrm>
          <a:prstGeom prst="wedgeEllipseCallout">
            <a:avLst>
              <a:gd name="adj1" fmla="val 84066"/>
              <a:gd name="adj2" fmla="val 124562"/>
            </a:avLst>
          </a:prstGeom>
          <a:ln>
            <a:solidFill>
              <a:srgbClr val="22EAD2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50000"/>
              </a:spcBef>
              <a:defRPr/>
            </a:pPr>
            <a:endParaRPr lang="it-IT" sz="2400" b="1" dirty="0">
              <a:latin typeface="Berlin Sans FB Demi" pitchFamily="34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779838" y="692150"/>
            <a:ext cx="2514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>
                <a:latin typeface="Berlin Sans FB Demi" pitchFamily="34" charset="0"/>
              </a:rPr>
              <a:t>…che</a:t>
            </a:r>
            <a:r>
              <a:rPr lang="it-IT" sz="2400" b="1" dirty="0">
                <a:latin typeface="Berlin Sans FB Demi" pitchFamily="34" charset="0"/>
              </a:rPr>
              <a:t> fare?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395288" y="549275"/>
            <a:ext cx="26638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>
                <a:latin typeface="Berlin Sans FB Demi" pitchFamily="34" charset="0"/>
              </a:rPr>
              <a:t>Dopo la scuola media…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21257914">
            <a:off x="312738" y="773113"/>
            <a:ext cx="3121025" cy="1374775"/>
          </a:xfrm>
          <a:prstGeom prst="wedgeEllipseCallout">
            <a:avLst>
              <a:gd name="adj1" fmla="val 58868"/>
              <a:gd name="adj2" fmla="val 77688"/>
            </a:avLst>
          </a:prstGeom>
          <a:ln>
            <a:solidFill>
              <a:srgbClr val="22EAD2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Berlin Sans FB Demi" pitchFamily="34" charset="0"/>
              </a:rPr>
              <a:t>Dove costruire oggi il nostro futuro?</a:t>
            </a:r>
            <a:endParaRPr lang="it-IT" sz="2400" dirty="0">
              <a:latin typeface="Times New Roman" pitchFamily="18" charset="0"/>
            </a:endParaRPr>
          </a:p>
        </p:txBody>
      </p:sp>
      <p:sp>
        <p:nvSpPr>
          <p:cNvPr id="9" name="Esplosione 1 8"/>
          <p:cNvSpPr/>
          <p:nvPr/>
        </p:nvSpPr>
        <p:spPr>
          <a:xfrm>
            <a:off x="1547664" y="1484784"/>
            <a:ext cx="6480719" cy="4680520"/>
          </a:xfrm>
          <a:prstGeom prst="irregularSeal1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b="1" dirty="0" smtClean="0">
                <a:solidFill>
                  <a:srgbClr val="FF0000"/>
                </a:solidFill>
                <a:latin typeface="Bauhaus 93" pitchFamily="82" charset="0"/>
              </a:rPr>
              <a:t>AL VILFREDO</a:t>
            </a:r>
            <a:endParaRPr lang="it-IT" sz="3600" b="1" dirty="0">
              <a:solidFill>
                <a:srgbClr val="FF0000"/>
              </a:solidFill>
              <a:latin typeface="Bauhaus 93" pitchFamily="82" charset="0"/>
            </a:endParaRPr>
          </a:p>
          <a:p>
            <a:pPr algn="ctr">
              <a:defRPr/>
            </a:pPr>
            <a:r>
              <a:rPr lang="it-IT" sz="3600" b="1" dirty="0">
                <a:solidFill>
                  <a:srgbClr val="FF0000"/>
                </a:solidFill>
                <a:latin typeface="Bauhaus 93" pitchFamily="82" charset="0"/>
              </a:rPr>
              <a:t> PARETO</a:t>
            </a:r>
            <a:endParaRPr lang="it-IT" sz="3600" dirty="0">
              <a:solidFill>
                <a:srgbClr val="FF000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ransition advTm="17000">
    <p:split/>
    <p:sndAc>
      <p:stSnd>
        <p:snd r:embed="rId3" name="Il mio filmato 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6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6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160"/>
                            </p:stCondLst>
                            <p:childTnLst>
                              <p:par>
                                <p:cTn id="3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160"/>
                            </p:stCondLst>
                            <p:childTnLst>
                              <p:par>
                                <p:cTn id="41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160"/>
                            </p:stCondLst>
                            <p:childTnLst>
                              <p:par>
                                <p:cTn id="5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480"/>
                            </p:stCondLst>
                            <p:childTnLst>
                              <p:par>
                                <p:cTn id="58" presetID="55" presetClass="exit" presetSubtype="0" fill="hold" grpId="1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98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099" grpId="1" animBg="1"/>
      <p:bldP spid="4100" grpId="0" animBg="1"/>
      <p:bldP spid="4100" grpId="1" animBg="1"/>
      <p:bldP spid="4102" grpId="0"/>
      <p:bldP spid="4102" grpId="1"/>
      <p:bldP spid="7" grpId="0"/>
      <p:bldP spid="7" grpId="1"/>
      <p:bldP spid="8" grpId="0" animBg="1"/>
      <p:bldP spid="8" grpId="1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uola.JPG"/>
          <p:cNvPicPr>
            <a:picLocks noChangeAspect="1"/>
          </p:cNvPicPr>
          <p:nvPr/>
        </p:nvPicPr>
        <p:blipFill>
          <a:blip r:embed="rId2" cstate="print">
            <a:lum bright="20000" contrast="-20000"/>
          </a:blip>
          <a:stretch>
            <a:fillRect/>
          </a:stretch>
        </p:blipFill>
        <p:spPr>
          <a:xfrm>
            <a:off x="0" y="0"/>
            <a:ext cx="8833252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0" y="2492896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971600" y="1268760"/>
            <a:ext cx="648072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 queste  domande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nostro ISTITUTO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propone due percorsi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di studio rigorosi e qualificati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e un’ampia serie di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36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opportunità culturali</a:t>
            </a:r>
            <a:endParaRPr lang="it-IT" sz="3600" dirty="0"/>
          </a:p>
        </p:txBody>
      </p:sp>
    </p:spTree>
  </p:cSld>
  <p:clrMapOvr>
    <a:masterClrMapping/>
  </p:clrMapOvr>
  <p:transition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1428750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lonna MT" pitchFamily="82" charset="0"/>
              </a:rPr>
              <a:t>ISTITUTO TECNICO COMMERCIALE E PER GEOMETRI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lonna MT" pitchFamily="82" charset="0"/>
              </a:rPr>
              <a:t>“VILFREDO PARETO”</a:t>
            </a:r>
          </a:p>
        </p:txBody>
      </p:sp>
      <p:pic>
        <p:nvPicPr>
          <p:cNvPr id="7171" name="Picture 4" descr="C:\Documenti\Immagini\BOTTONI\ministe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224037" cy="131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929063" y="2714625"/>
            <a:ext cx="48244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VIA R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. ANNECCHINO, 252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80078 POZZUOLI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(NA)</a:t>
            </a:r>
          </a:p>
          <a:p>
            <a:pPr algn="ctr">
              <a:spcBef>
                <a:spcPct val="50000"/>
              </a:spcBef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Tel.081 8664876 -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Fax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081 8046777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</p:txBody>
      </p:sp>
      <p:pic>
        <p:nvPicPr>
          <p:cNvPr id="18436" name="Picture 8" descr="C:\Documenti\Immagini\elementiweb\mai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365104"/>
            <a:ext cx="6000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CasellaDiTesto 9"/>
          <p:cNvSpPr txBox="1">
            <a:spLocks noChangeArrowheads="1"/>
          </p:cNvSpPr>
          <p:nvPr/>
        </p:nvSpPr>
        <p:spPr bwMode="auto">
          <a:xfrm>
            <a:off x="4788024" y="4437112"/>
            <a:ext cx="3714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 smtClean="0">
                <a:solidFill>
                  <a:srgbClr val="22EAD2"/>
                </a:solidFill>
                <a:latin typeface="Arial Black" pitchFamily="34" charset="0"/>
                <a:hlinkClick r:id="rId5"/>
              </a:rPr>
              <a:t>natd130003@istruzione.it</a:t>
            </a:r>
            <a:endParaRPr lang="it-IT" sz="2000" dirty="0">
              <a:solidFill>
                <a:srgbClr val="22EAD2"/>
              </a:solidFill>
              <a:latin typeface="Arial Black" pitchFamily="34" charset="0"/>
            </a:endParaRPr>
          </a:p>
          <a:p>
            <a:pPr algn="ctr">
              <a:defRPr/>
            </a:pPr>
            <a:endParaRPr lang="it-IT" sz="2000" dirty="0">
              <a:latin typeface="Arial Black" pitchFamily="34" charset="0"/>
            </a:endParaRPr>
          </a:p>
          <a:p>
            <a:pPr algn="ctr">
              <a:defRPr/>
            </a:pPr>
            <a:r>
              <a:rPr lang="it-IT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WWW.ITCGPARETO.IT</a:t>
            </a:r>
          </a:p>
        </p:txBody>
      </p:sp>
      <p:pic>
        <p:nvPicPr>
          <p:cNvPr id="11273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1988840"/>
            <a:ext cx="1295400" cy="8540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1" name="Immagine 10" descr="class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3501008"/>
            <a:ext cx="3096344" cy="2322259"/>
          </a:xfrm>
          <a:prstGeom prst="rect">
            <a:avLst/>
          </a:prstGeom>
          <a:ln w="2286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476672"/>
            <a:ext cx="1296987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11" descr="stemma di pozzuoli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31840" y="188640"/>
            <a:ext cx="2880320" cy="1080120"/>
          </a:xfrm>
          <a:prstGeom prst="rect">
            <a:avLst/>
          </a:prstGeom>
        </p:spPr>
      </p:pic>
    </p:spTree>
  </p:cSld>
  <p:clrMapOvr>
    <a:masterClrMapping/>
  </p:clrMapOvr>
  <p:transition advTm="1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6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6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60"/>
                            </p:stCondLst>
                            <p:childTnLst>
                              <p:par>
                                <p:cTn id="4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6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6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184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a 1"/>
          <p:cNvSpPr/>
          <p:nvPr/>
        </p:nvSpPr>
        <p:spPr>
          <a:xfrm>
            <a:off x="0" y="332656"/>
            <a:ext cx="8964488" cy="626469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800" dirty="0" smtClean="0">
                <a:solidFill>
                  <a:schemeClr val="tx1"/>
                </a:solidFill>
                <a:latin typeface="Colonna MT" pitchFamily="82" charset="0"/>
              </a:rPr>
              <a:t>UN PO’ </a:t>
            </a:r>
            <a:r>
              <a:rPr lang="it-IT" sz="4800" dirty="0" err="1" smtClean="0">
                <a:solidFill>
                  <a:schemeClr val="tx1"/>
                </a:solidFill>
                <a:latin typeface="Colonna MT" pitchFamily="82" charset="0"/>
              </a:rPr>
              <a:t>DI</a:t>
            </a:r>
            <a:r>
              <a:rPr lang="it-IT" sz="4800" dirty="0" smtClean="0">
                <a:solidFill>
                  <a:schemeClr val="tx1"/>
                </a:solidFill>
                <a:latin typeface="Colonna MT" pitchFamily="82" charset="0"/>
              </a:rPr>
              <a:t> STORIA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L’I.T.C. “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V.Pareto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” di Pozzuoli nasce nel 1996 quando,da sezione staccata dell’ITC 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M.Pagano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 di Napoli,diventa autonomo.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Nel 1985 il 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D.S.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 Paolo 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Farnararo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 perfezionò la sua connotazione di ente culturale e formativo dando concretezza alle potenzialità dell’Istituto.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Nel 1992 viene attivato l’indirizzo per Geometri diventando 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I.T.C.G.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 “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V.Pareto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”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A partire da settembre 2011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dirige l’istituto la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Prof. 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ssa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  </a:t>
            </a:r>
            <a:r>
              <a:rPr lang="it-IT" sz="2400" dirty="0" err="1" smtClean="0">
                <a:solidFill>
                  <a:srgbClr val="FFFF00"/>
                </a:solidFill>
                <a:latin typeface="Berlin Sans FB Demi" pitchFamily="34" charset="0"/>
              </a:rPr>
              <a:t>Mascagna</a:t>
            </a:r>
            <a:r>
              <a:rPr lang="it-IT" sz="2400" dirty="0" smtClean="0">
                <a:solidFill>
                  <a:srgbClr val="FFFF00"/>
                </a:solidFill>
                <a:latin typeface="Berlin Sans FB Demi" pitchFamily="34" charset="0"/>
              </a:rPr>
              <a:t> Donatella</a:t>
            </a:r>
            <a:endParaRPr lang="it-IT" sz="2400" dirty="0">
              <a:solidFill>
                <a:srgbClr val="FFFF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 advTm="1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ma 2"/>
          <p:cNvSpPr/>
          <p:nvPr/>
        </p:nvSpPr>
        <p:spPr>
          <a:xfrm>
            <a:off x="251520" y="260648"/>
            <a:ext cx="8352928" cy="626469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6600" dirty="0">
                <a:solidFill>
                  <a:schemeClr val="tx1"/>
                </a:solidFill>
                <a:latin typeface="Colonna MT" pitchFamily="82" charset="0"/>
              </a:rPr>
              <a:t>FINALITA’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rgbClr val="FFFF00"/>
                </a:solidFill>
                <a:latin typeface="Berlin Sans FB Demi" pitchFamily="34" charset="0"/>
              </a:rPr>
              <a:t>L’istituto ha come finalità primaria la formazione culturale </a:t>
            </a:r>
            <a:r>
              <a:rPr lang="it-IT" sz="2800" dirty="0" smtClean="0">
                <a:solidFill>
                  <a:srgbClr val="FFFF00"/>
                </a:solidFill>
                <a:latin typeface="Berlin Sans FB Demi" pitchFamily="34" charset="0"/>
              </a:rPr>
              <a:t>e </a:t>
            </a:r>
            <a:r>
              <a:rPr lang="it-IT" sz="2800" dirty="0">
                <a:solidFill>
                  <a:srgbClr val="FFFF00"/>
                </a:solidFill>
                <a:latin typeface="Berlin Sans FB Demi" pitchFamily="34" charset="0"/>
              </a:rPr>
              <a:t>umana dei giovani,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rgbClr val="FFFF00"/>
                </a:solidFill>
                <a:latin typeface="Berlin Sans FB Demi" pitchFamily="34" charset="0"/>
              </a:rPr>
              <a:t>garantendo le idonee competenze </a:t>
            </a:r>
            <a:r>
              <a:rPr lang="it-IT" sz="2800" b="1" dirty="0">
                <a:solidFill>
                  <a:srgbClr val="FFFF00"/>
                </a:solidFill>
                <a:latin typeface="Berlin Sans FB Demi" pitchFamily="34" charset="0"/>
              </a:rPr>
              <a:t>tecnico-scientifiche</a:t>
            </a:r>
            <a:r>
              <a:rPr lang="it-IT" sz="2800" dirty="0">
                <a:solidFill>
                  <a:srgbClr val="FFFF00"/>
                </a:solidFill>
                <a:latin typeface="Berlin Sans FB Demi" pitchFamily="34" charset="0"/>
              </a:rPr>
              <a:t> per un efficace  inserimento nel mondo del lavoro</a:t>
            </a:r>
            <a:r>
              <a:rPr lang="it-IT" sz="2800" dirty="0" smtClean="0">
                <a:solidFill>
                  <a:srgbClr val="FFFF00"/>
                </a:solidFill>
                <a:latin typeface="Berlin Sans FB Demi" pitchFamily="34" charset="0"/>
              </a:rPr>
              <a:t>.</a:t>
            </a:r>
            <a:endParaRPr lang="it-IT" sz="2800" dirty="0">
              <a:solidFill>
                <a:srgbClr val="FFFF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500166" y="428604"/>
            <a:ext cx="692948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Dove Siamo?!?</a:t>
            </a:r>
          </a:p>
        </p:txBody>
      </p:sp>
      <p:pic>
        <p:nvPicPr>
          <p:cNvPr id="6" name="Immagine 5" descr="MAPPA DELLA SCUOL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989138"/>
            <a:ext cx="3760787" cy="29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piazza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83917">
            <a:off x="4385030" y="2225322"/>
            <a:ext cx="40957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4"/>
          <p:cNvSpPr txBox="1">
            <a:spLocks noChangeArrowheads="1"/>
          </p:cNvSpPr>
          <p:nvPr/>
        </p:nvSpPr>
        <p:spPr bwMode="auto">
          <a:xfrm>
            <a:off x="827088" y="2636838"/>
            <a:ext cx="72009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5364" name="CasellaDiTesto 7"/>
          <p:cNvSpPr txBox="1">
            <a:spLocks noChangeArrowheads="1"/>
          </p:cNvSpPr>
          <p:nvPr/>
        </p:nvSpPr>
        <p:spPr bwMode="auto">
          <a:xfrm>
            <a:off x="539552" y="2204864"/>
            <a:ext cx="777728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365125">
              <a:spcBef>
                <a:spcPts val="6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AUTOBUS, SEPSA, CTP CON FERMATA                    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         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DAVANTI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ALLA SCUOLA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CUMANA 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CON FERMATA ARCO FELICE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FontTx/>
              <a:buBlip>
                <a:blip r:embed="rId4"/>
              </a:buBlip>
              <a:defRPr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BUS PRIVATI</a:t>
            </a:r>
          </a:p>
        </p:txBody>
      </p:sp>
      <p:pic>
        <p:nvPicPr>
          <p:cNvPr id="15365" name="Immagine 8" descr="TRENO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509120"/>
            <a:ext cx="17319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Immagine 9" descr="BUS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9482">
            <a:off x="6408020" y="3916738"/>
            <a:ext cx="2059173" cy="135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928662" y="428604"/>
            <a:ext cx="7072362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MEZZI </a:t>
            </a:r>
            <a:r>
              <a:rPr lang="it-IT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DI</a:t>
            </a:r>
            <a:r>
              <a:rPr lang="it-IT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 TRASPORTO</a:t>
            </a:r>
          </a:p>
        </p:txBody>
      </p:sp>
      <p:sp>
        <p:nvSpPr>
          <p:cNvPr id="31746" name="AutoShape 2" descr="data:image/jpeg;base64,/9j/4AAQSkZJRgABAQAAAQABAAD/2wCEAAkGBhQSEBQUExQUFRQWGBkYGBgYGBgaGBcXGhgYFxcYGBwXHCYeHBojHBQcIC8gIycpLCwsFx4xNTAqNSYrLCkBCQoKDgwOGg8PGiwkHyQsLCwpLCwsKiksLCwsLCwsLCksLCwsKSwsLCwsLCwsKSwpLCwsLCwsLCwpLCwsLCksKf/AABEIAL0BCwMBIgACEQEDEQH/xAAcAAABBQEBAQAAAAAAAAAAAAAFAgMEBgcBAAj/xABKEAABAwIEAwQHBQQJAgQHAAABAgMRACEEBRIxBkFREyJhcQcygZGhsdEUI0JSwRaS4fAzQ1NicoKi0vEVshckVMM0NURjc6PC/8QAGgEAAwEBAQEAAAAAAAAAAAAAAQIDAAQFBv/EAC4RAAICAQMDAgQGAwEAAAAAAAABAhEDBBIhMUFRExQiMpGhBUJSYYGxFXHhM//aAAwDAQACEQMRAD8AzY5ko3JPj4+6peGxYErJUobaZqM1kzqmC8EktgkFUixABNpnYioaATtXZw0T2hXFZilVoB5SRG/O3OonYlJnZJkWuYjpvHjTmJy5SNEyStOvYiPf5TNRS6fdtTKkCjjr17U7hME4sSkWBi5i/hT+CydaoJgA8ie8R4CjLuKSnSkxEE35RyFI5+DPjoQsvylQWZMpETGyvC9TX8ChZ1FvkSQlQTtaY5mhn/UVuEpT+K36japKnEhN1d5IgjoTzE/KttbYrsJZZh2o7naJB3KtpFzcC8V13FqSQSU6ibLiSRyMn9OtA05itIAkwPhNJGIUdv8AiqemAlYtlC3SCuLSVabT5CoLmAXpKolI5jamX1KSopm6SQYPvpzCY/SoTJE3E1uV0Gplm9H+GWH1qPd+5WRPOYuBVVAJWQN5NXzL+MGhA06e4pAgyEg6Rub2AjfaqzjQ0FjSkATuJkjfy9gpVJ7gt8Dd9lEKUEjdQsOg6R0qQMY+1DiS4mEwCF7DpYzH1pjtkapGmNxq38jG9R8TjVg9Dfzvy8qNtiUWrhbj3EMOBXeeExoKjF95PXpWvZDxi3iVBASUrP4bGO7JmNhyvzr54YzlYUCQFEWiIsesUd4d40Vg3C41EqjUDsQDMSefjSSjuD0Poo12KxLN/ScvErEEtJH4UnxkGeu1aHwFxX9rbUhZHatGFAX7vIzNz1qTg0rMWnTSFIpw1ykMxkppNPlNNqTWFGyKSU05XCKIoyRXCKcIpJFMEaUmkKFPEUhQomGSmkFNOkU064EgkkADcnYUbCRsTiAgSarr3FKdRun417ijNpOhBGmLkdT/AAqkOY8Am9PHkdRBWFylf2dbSVFSiSezg9/ujUm3eChv/loEMGUiSCAbXBt1I5SPfX0hluAwuGcIbgAAQN7qJvO5PKnnGcGpwpLTZUuUq7guNyDapLJ+xU+dTiHyhKyrWE6UJJIKk9Ejn/Cij2Tpb0rVqKnGgtOpGk3n1RPeHQ71pmcejFqS7gClt0SOzWAtCvYuYPQ/KouXnCY7DowOMT2GLw6dCdRgkgQFIMjVyOk+yi5bjVxwZXmWIKXFHYRABjUJE2A2oOp0qVJJ/hWmZv6KcR2UoKX1JkEgQowbWO9rVSsdwriGRqcacQknTJSQNVrX896aMlQqRzAYUJJVrAMGIjveH6zUVxJUqwN79T1p3D4cpIlGoXA5Sdt55VdMt4EP2xDL2lKXWtYUO9YAFRSQYmxvVIuuWZorGW8M4jELCW21KKhO0D3nyqTjMkdwL6A+hOqNRSSD3TIg9DarCznD7T4Y+0rSw1qKVJCVLSm6SBFiYMb86afzVotuMo0rUVlQcMFax0WVbnn03oPI2CkiqZsQ88t1LYQFd7SJ0jaaFuYeDVlzN5tYCeaUkABMQJsCU+sPE1DGH2W62tTajo1zzA2TylNjWTHStAvCYRbhISCeduVOB0lOxJtfceM+NXDhfh4dkp7YaglI3kGZ57yOlJxnCXYIStwLSyqyVAG60yqVJN7iRyFudq262K0kUxLhBnn/ACK4ozM0Xx2XjXFytQSUpAgAn8MC53EEUxm2TqYXoXBUD3tJkeXwp7NQJ03ryaf7Plz/AJ+NPKyh3tA2E6lnZKO8f9M0TNEerPwDxgcA8pWjUhQhQ5xyifG9NDgDF6Sso0ptGru6jE6UhcEq+lAAv3im4kK0fTfDnEzONb7RlUxZQIuk9DRas79CuHSMG4oespy++wFvDmdq0SuGaSlSBRyuEUqvRQBQyoUmniKbUmsKNkUkinKZffSkEqIAFzJooFHCKGZpnjbCkJXMrMDw86E4njHWqG0HSCCVEgAgcp2+Zobmr6HnQpwFauSUzoT7edNaQ8YNhfifPHGmx9nSFqMzcHSBfaq0nM38Qn79IATMRaZjcV4YYa1KhIk9dreNqZxDzbYm6+gnfmQfbW3WqRRRSE41aCk6gQkXtuaF62+QTHKZn4U5i8WVgDToHiTz5TUbtEjkk+MU0VSC2Wp/ElCi4V6Qmb2ncxAPP9KRgOMEqdSslQVEWulW/rA7ExuKpmb455bTMEk6Far2gKIE9bUG7bSIKyD0AtPnVY4rQtmsO8ZJQQtB1KPrXhImfjaq9xNiEY0pU6kBSRAWiQQOhn1oqqNZgsISLADvb3PmDRDKMYrEuhpJCdU/AT+lI8bjyFPkP5Lxlicvs6FPsRCFGxHQFV/ca0tWe4d3DJdVoW2obWUPEXrM0NuttrRoS6lViFXBFoMdRVdcU/h0r0ApbUZKDcSNvI9DUqUim027FZfhsVhy2pCAkiAIHcPIiNjWd8PZqllxP2lZUML2jTLaUypRVIVf8v1oDguIXFpAST5CZmL+6lcK532OJLxggzY7xfadj4iqKFIVPyNZvkLyHe2LCm2llSkpVA7m5nV+Ig7b0xgeC3MRdkgk3CSFQpPXULA8iDWqZXxeziWlpdbko7xTEg3t7qsmUNNdmlbSQlKwD/zU3NrqbqYrj/R5isGhvEEBWk3TquL2G+xnl0oAl0tqhSQVEkBKpgKPh+avpLEsa0KTJEjcbjxHjWQcbZARmCmwB9+BoKpPeMCRHOU/GjGbfUZEHJ8QpwqlvQ42UhZAKYOwC0TBVaARVpczltxotYt8uBZ7vZ+u0B6qlgpCgR4nahWU8Iv4SVKVDTn4Se8VJPdKh4CffXOPcap5pOtgJckS8g/gF1agRqFvGj1YonAPYJ91ntOzw6EJcAKDpUopjS6CZKZIkeW96Gv5M7jlOuMp7YJVCliNThSI1EFWrbnz6UFRl2tY1E23H5Rvp8/LajOKzUpQVyQD3QUCDAAAHdi0DnW3U+BnxwQMNw01h2+2xjkEeqyg/e652VI7ojn40Q4P42wuGxaoYhlwJGogFxChuZ5gzfahmKzdL/dIWRETPW3MbiofZNsuBSSVFC9jsdJmKdO1TRNs1fj7Ftln106FACIlV7amwek3PTasNcwMOlIMiYm3WBV+x3Hfbtdk4lBmQk6RqRNiUnr4+FC+HsYw0+XXQHBEAKSCkbXKeZ6UYfDEWzZ+FstTg8A0gqslGpSj4jUfYJql516R3C6tDUpQNiAAoQYnxnp4URxHpJQtlQQkBRMAG4KTIIM2CvCqVisESFObiwPRM7C3Ka53w+Q1fQfxfpFxJEJfIi3qgGY60036YcWlCUnQSDdREk+B5RVTxGGIGqCLzHgZj/tNDl4ZSiY9vhV4qIdhpo9NbkT2SNgOe/Xyoxg/S026mFDsldZkfwrGloja/wCh6U2pJm9HZFg2m6q4sddT90UWudMKVA3jpQjCtqWta1zKrqkiT/PSs0yHEvpdBa1KiNSR+XnI6VqjrsAEIAVpIttcTepT+EZI6oJJ2ED+dtqYx2NIBAsPDePCo5xelM7Hw/n5UPzHFhZGohPtqaVsazz7qVxo2EyokySRzmhmMR3tyYiAN+pNSEtw33RcmfHzvT2XYOAFOLABNk21FXiare0BH+yuOACYA8Nukk70QZyVASAbnmSR9KW5jggkFI0Ab+PsqOjiEESG1kdQLUm6T6G4D7nDGDMJBFgAkat5Jke+mn8Hl7Nux1EWjSTHL8VSMIx94jw0/MmmH2ApSj4n50LYSDiMQwtOhOGQkTuQCq3stScuwjbawptsJUJuAOdjvUrsEJBUogAXJJ2FS8OEkApII3EVqZrR1LdeewyVpKVCQbEUPzPiRpj1pVeFaYJSd7ipGUZ8ziZ7IkkXIIIim2Sq6NZWk5MG3+x1KSlxdzEDTBsk8irb2VLVw8gYotAwkt6k+HhapHGGnShQ9dCo/WpDr8YnCuqMJdb0/wCYgET7TRt9Rh/JcCcI444onStBSCkAwSREg8qL8N8TuJV2S0kIQTCjYFP1pnNU/d+0fOrjlOGR2LdkzpE2BqE5tcsFJk1OMQU6taY6yKpfHakvobcY1FxlWoKCbQL7ne9WtzKW1GShE/4Y+VLc0toMgBMXsduewJqfqhRRF8YHGJCNOhSRJ66tjH90k/Cqvm6cUpXYOrcLiiIbG2neVfC3xophMOlGLxHZ7JsJ/wAQozw9lKlB7GvCXHFQjwTMSPdA8BVnLbyGqK2jhwoRBsrbuiyh3uZvNhy50jDZUEkBzVC5AE2/5ny3q8eykllMzpv1G9Isj7oVpAnC+jNDraHEOKAMKiAD5H3Uxj/RTJUrWoTJ2ESfbVgRnasPpSmVJ/LHLwPKpr/FSVogNrB8Yj50VJ9bMzLMX6OsS2oEAOJBB7u8T0NVzE5Y62YUhab8wRW54LMC4J0K/wBJ+E1DzzBBwoBSYBkg8+lqssjXUWjJ8nyN15VgUgWKoPkZ5c6vz5Q00pO4AAIjeI/5oljsehDam0tIbQTeBBVGxsLGq49iEGd/jtWvcDoRsVlaFSqEqAKTpn1omI8BND2sgbdKlkpTHq6SbdJm0+FGk4crB7NCyg7Qkyk+Ai4pY4ee06kNLOrkpJkK2JEiLmgnQ3JVcLwn2ji0kgaSUyOR3mOczETRbDcGMpH3nfO+8Dy6++rhlXDDghtX3diZO6lczE1L/ZIglMqgRsmxnxNI5sPUquX5OywpRbABVvf2+6l4p+VWIAvHUmOQ61Zv2SSSn1jJSLkCARMxziIio/8A0NtKtSUEEEiQQZib+2lvubgpOZ5glOkE6FEWBn3n61YFcCuqZDwKJgKAO8Hnt0NP47gtvEK1lSwra/h4dKtWc5iE4cIbguOANpmwFuZ5CAfOqOXCoCRRsVw2cNParClkSALiYm/MioGFwa3VJQNJcJEBKQE6uQk7edHWn0MOJTigVdoAkKQVKkzBBBEJ33muDO8Bhl9o3h3lBM/ed6ykmIHK1DcwgUZW4H1IxJSAhQlAuFWm14i9G04zDiyWilPIBQAHupDfFOHxjv3bCgd1KUZJnabVP7JH5U+4UeWKRsCyA4kgdPr+tQ8CkFKj/ePzNFsvfTp3EkiPcNqqfbmUBCoWQ5y2um5+NOnZqC6EglYIG/6CkZfHctFj8jQrPc3OHYU4LqKwBykx8qpeI4sxJ2WlI/up/wB01SMZztQQaS+Zlz4vy3tQns0pKp7xEeyaRwfgFYYrLltQtBnnN6obmdYhW7znsMfKoq3Vq3Wo+aif1qvo53DZaSNuxryafnzCHzJd0xEAlIA3km9zUHEIbUkpViU6e7A1J7pFpEm0iq1wzgELDhWhKiIiRPWjrGVNE/0Tcf4an7aa4c/sI9TBOtobTxI12QQt9tREd7UkEx1vv40vLuKGm3Svt2yOQCkiDO8zegwyhrWRoTtMaRTYyxG2lP7gqfs2/wA32B7qP6TRmPSWwRcoJ8HEV3M+N2nWFpajWoQJUmNxzSZr56zFEOEdCfmajUr0LT+b7Flki+aNjyhshx1TmnvwQQZ53FaFiMSz9n0NrRA0gAEV8vIeUNlKHkSKt/AOZufaNKlqUmCqCSYIgyJpcunmo7m1wNcZM1xS65rppCioSOdOdko7A+41z0TsYdIKhNJxuJ7NlxYElKSqOvupvH5ItwequfCRTf8A09TTSkq1ayk773MxaqxaSFdkXCLLzaV6YKhMCZqexhEoBK1BJvBK9MW5yqi3DGVlODUsiHCghM7i2/tPyr51xriy4orJKpMk3Mzfer48Sm2G+Da8Vn+HQADicMCPzws+O3OoA9IDLe2LYA6IYJ/Ssc0muEGun2y8gs2FfpWavOLfPTQykfOo6/SS0u/bY1Q5QlI/Xesk0GrRkI+5TtMn50VpodwSk0Xdn0m4ZH9XilE7qVBPvKqlYb0yYMJCVNvnTEE72kXg33qpY/SVRIsIJtc9bVR32+8rzPzoPTwaBGVm5M+mDAGJQ4NMRKTYiw+dQWuO8GtStTraUm6RDiVAmZkkRz5Vi+k+NeApfQgMb5heLMKVd3EN3jdY+Rohic4QUBQUFgKTBEERPIjevnST41oXopUfvhPd7pjkDNj57+6pzwJK0G6LRnmc9j30gOo20pkKE3mDvQZri5l1QSErB/LpVIk3NvOtGKQfGqbhstKM2fdIOhSITYRPd291QQ6aojs41sHUhSZ6SPjzqWnMDHrD3VlPEODKMQ+RI+8VHLcm/lQ4Pr/tD+9VItMDibm43CiDbYb9AKhPY1PbjuqUW0RKQkxqIMGT4CieU9npLalJMRHWNIuKFYjiPCNJWw0QvGKeKdiNIKgLmINuXjQ/ahUAfSE6lWH7uoFKkyFCINz5bGazr7R4fGr/AMeMKS0SfUU4iPEhJ1fGgWTcPpebUsqI0kAAezf311ae4xbvuDLJcFeGI8P591KD/h8/pVueyJGHcYXBWkrGpJi8Xj20Kz5KPtDnZJ0IJBCekjauqLcu5HcvBAwWbutT2dp3sTPwqb+0GLjV3o66bU2rCqSkEpUPMEVMy1vtFoQZgrG2960o8XYOPA1h84xjitKNalHklJJqM/nOKBKVKWCLEERB99W5WdHCrLCUIUEGdavWMjYxy73wqr4p7WpSj+JRVHIHwpYRcjcLsB3EqUZP8/GvFgnkP59tEi0OlcGnwq3pLyHeDk4c/wAxVk4HxSWcQpTk6ezVtE2gmPGKGynwpaI78cm3PkB+tQ1GJemyuKb3I2vgvi0PYdowIOpPdnUnSCRPIiByqys562owNXu+cG1fL2SY9TbyClREEbHcTce0VqvAmYJwuIW46DpUggEQd1A9fCvGyadLksuTXBVd4gALwBOlOkFROwSJJPupz9ssKpJGpW35T+lU30icUhGHTzXiYSIkQ2hUqmfzHn4VDFjk5JUZl1HEbSOyTM9srTYjud0aUqHkawriDKj9rxAEBIdWNp5yfnTuCz8yCPWD2uAJEBuCY35VYc3y9teNfJmVOzYkSFtBY+INevp7xSaIz6AjA+jh55gOtuN3J7pBFgY3n4UFcyFaVqQSJSopNuYMWvRbHYZSSUhSwEhQiT+YxMUlnMEIcST3o3Arr3T7OxVXcDP5bpMTJ6af41GUxHMfu/xozmePbU6pSJg8z5beFDVEGKpByrkLrsS8Lw72iArWBP8AdH1p79lf7/8ApH1qflWMQGUypI/5qV9vb/On3ikbkLYF/ZQfn/0ivfsoPzn90UYVmLe2tHvpxt8K9Ugz0/nwoXJBsBDhMT/SH3Jo9w8FYHt0pIKiGVJJH4S5pVI63ppWJ72kEaunMeykvhSA6rWpagy2sk2sl2SB0ECpZZtRpsaKtmpnFAbmozmaYe4IHaEbzB+VU3hHPxiLJBJDaS4IMaio3kk7jciNqJYjBd8EJUCOYG/wrzpKnRSis8UHCvOSp5KCBfTqufGEmgasnwU3xKZ8l/7K0nJ/Rg0+nW6CkE+R9xvUhfoTw0mHSByEcv3qVyUe43UrWKyxlawr7a8lMJSQlIvAiZ6mmxlOGTim30qDWkyVagtTigLKKZMSbmqypvDnFaELnDkAmJjVpNEsNlOFWqEpBN+VredGU9vzS+xRY93RMmekLFIVhmihZWO1uYi8VE4ZWBhV372oW8LXqNxRhUN4RASkJHakwOukCmsnMNKPjXdpucb57nJn4dB/PXklGH72zgm21t6reKSk4pQBkcleGmbe6jWfglDXOV9PCq+rDEPkAjnsLWB+ldWNfCc6LDmeGPqaitJMjWekc/8ANUDLsI0FHWstK1pCVA2Heub7wKmXUhtSTOqTCjt6siaC5kO4SRH3hHlNKlxVjJkXFPOKcWSorJUZV+aCQDbwFRnFEH21PyYmJCiDCjY9L0wpGqSRzJmrxZhmTFcKKkKQAkxTXaCnXJhGinWUwlz/APEv5ppKXBUhh0pDikmCG1Qeh1Irn1P/AJspi+cF5G0gvI7Uw3qGrrpm/wBK2JPE2XBIAwrhAECULJgbX03rEWDuZvqHxn6Vd3smQFJAxLxlrtJIX60GR5eNebKO+rZ0XRdf+u4E+rgHT5IcHyFVf0nvNOOsoSdCU36hKS23CB0gz7Zp/h7GD7InvKUb3hw9bSkRVPGGAwiHe0VqJIKYMWVG9LDGoy6mcrREYAkwdlETtbQavf2wJWhxWxawyjvyDjR+IFUJs2UZ/Gb/AOQ1Z8mxErZURq5AE20ocSQPLvKrqSb5JSJ+YvoJcUQCDqidQgyR13vzqu41AnUgd0+0A871MzLEBpxSVJOhRXsb790X5T/O1caxTSW3Up1HVp09BYFXtm1dWO10EfQEqTSCKkKptbKo1R3ZifGuqxENMElIAE+yacxGCWiNQif5vTODxJbFpvzn2U6p9S91E1OLbGaR1odxXso1k6nIGlQRpEiACblQ525mgsfdnrNHMpcSFK2ukc6TN8ro0eo/lmBJzNCSVd4TK7kyiaJ5jgm0rfQhdwwEKJ5L7RQj5D21AdzKMwaWlIJShCYJsSEkb1G4xxylFS1JShQQj1TvLiiZ6m1eZlWSbXjb9zqi4R/3Y56JmynMFNOSApCklMkQpN4PuNbcwylAhAAHlf41heZ8W4hh8OBGHS6pAOtDY1QocyRvHOouN9IWOIT9+q4m0D5V42o02bNPdF1x5L7opUfQK3eppg4pP5h7xXze9xNinN3nCT/eNMJxj3NS/eagvwucusw+pFB7LeG0/bEsFawCgLKragSgkip+HybQpR7Z5JGoWIG3soU3maQ52vbI7TwSSmIiIPnXn8+1f16U9Qls/rXr5Hu6f0GEXHhvt5Gs/Cxh2yXVLSXFwFQYIi4I6ipWUOg4dXJWrao2aqC8MzpVq77qp06dgJtU7KMu7VuAFAkkyIi0dSK9DT/JZ5+o4dBfN3P6Hb1//wCahrahOoJTqJcKz+IJghIHxNqiZliSnQhxJEE362I3Hzp3BpJSQgSAlR8ABcmuhVRzBPLmdTTNyBFzv02FQCwVJWCJBcA96rUrAYk9ij3VDGKWNR1QntBI6AGQQReRO9amFckXKGS2omxELkQY25zsfGoyFghW+5peLclZKYSI2B3ERHtoetzSZBHv+BqiqPI1WEFK7pvUeKQjGAjkK79qHUVVSS7g2sUlPnUoIAbXexav4EuIFRm8cAFCRcR8Qf0p5DKl4d5QB06QNUWkrSYHWyZrl1eSLx9fBfDGW7oBG0whfiofCfrWvJzxgLaKnEkHDaCd9KoIg2sb1n+SZU52SgdKUqIN0yTYcztRXOUONsrKsUZ0mEkJGrwtevJeVJ0dnoXG2HOGM8Zw+FS04spUCswEhVlXEmD8aqLmNScsQgHva1W8CuRQ7h/GntTqc0KV3Qrnffe1dy7EoCEJW8UXNtEgSdzVW/iEWNVdjR9RX+L/ANs1asgw4+z4dUAKS+tGrnpU2FpB9qTVZzAwpwBWvv8ArWv3De1qu/o3waMVh8S25ITqbUCDBSoAwpJ5Grp/DZCaBHELx7yZsoqn2KBFAkOFJCF2O49tx8609/0ZJWZOKdN5uhvn191Ds39E4UFKS+4ty8SlIBO4mOU1dZ4qqJJeSkFNe7QgET3elW7I/Rq4tJD63GiIiAgyIv7QbUVT6Km//UufuIqr1MDUZuGxcDYTvzE29tMK7t+XyrTh6KWwZGJdB/wopCvRS3/6hz91FD3MA0Zwh0GiuRYFx137pGspGoiYsLEeZmi+d+ixbSdWHWpxQN0kAGPCKN8H8NPMtEhxTLivXBbQr1TAgzsdxWepTiZxK9jcmxDa0Pra0J1JAlQAk7T091N48l1rFrUGyptpGkpOoCXb3POr1mnDrr7ZbcxJKTEgNIGxkc6it8IMs4V1lJUe1jWoxJjbawA6VzSyKUf3GjwzNs8SvSytehZU2nTYiAAIBvvehz7x0o7qOfLoas/FmWhCGEi4QCmfARVcfw/cTbmquKMjr29xsPWEABXWBS0YxYHrkU0huDI9aRAi3trqwsk778hTxbBKrCWeoQGhpCQdQ2AH6UBCaspbUr1i3bqkkfE0JezIyQgIgfi0Ae6p6aTS29To1MFe58Bdh5kYJsPA2UvTpMKkm8VMyvLnFNhbCMXoMwQ4hIPI9KrmYPK0MEmTpWdh+bpVt4b44Rh8MlpTalFM31ATJnmPGpSjkpuDfV8WQnOKdNIGZ7gi0gKfafhRgFToN99gagZLgu11aFqCZEpJIMb/AITBFvhRzifiNrFpbRpU2AvUT63KNhHzpGV4NLT7qUEFJSki881UmV5ceBzbaYcMozmotI63g8PsUK9bTcr8L3O1xUjCZZh1gw0LGDM/WpSMEgfh/Fq3J73W9OtNJTOkRJk+JrxpambXEn9T01ij4Q0nJGB/Ut+760zjcHh20alNNgWFkAm/sojND87BLJgLJBBGj1geRA5+XQ0kcs5SScn9QuEUugObyTDpxAACtVlxEoiDvIi/Sp7WZs6AoN/i0x2YkWmYj1YvNR0PLD4UW3fUAgWQSNQM/pTKsCtLSQErUqQrVIBQq6UgeAET4GuhtyrdJ/URKuiDqHkdoWwkSEhWw2JI/Sk5io9kb2EUPaQ92/aaBB7hTzAt3p6W2qfj/wCjV5VyTtNclY/6BD+M+73/AIVWOJ8xDuIUQICQE+ZG/wATUzMHjCheBH6zVcWe8fM19Fpl8KkcGofO0cQqltaQSDz2namEm9dXeK9CTuJxrhhLEqSCsJ9XUIj/AAGrr6P8zOHwOMeAClJKIB2k90T4d6s/KAmwM8/gau/DH/ynGn/7jX/cmlXyiTXJbuHs5xeJaUsuNIhRTHZTsAZ9cda5n2f4vDIQoLaXqXpjsiORO+s9KpDnEr+HlDKglOokgAXNr3BpLXEj+JdaQ6oFOsEWSL7ch41HZk332NSo1HA58p1vDOBEB319zpItA8JBMnkKl5bjVrCitOkhZAsRItG9D+Dv/gWfJY//AGKowTVGSF6qBL4gUE4pWhH3BhPf3gwe0/J16QaM6qr2LyJ1SsQQ43Do0iUX094gL/NCiB5CKyQUSl54sKw4KGyHQCspckJlQQNFu+JUKbRxIr7O68W09xRAAVOoSBfooTcU2nJlktqcLJW0hQb0oIShZ0wUjoINvGoqsgcUHEl1CUuLClFAhRCY0nprMXOxpqRiyapvypst6rdaj5chaWwlxQURaR0AAHttUpo94UsujDHqNucF4V/1ytShcjXYE9ByppXo2whEQuN/W/hURrLeyxj2KSVFdioAnT2YABBAsZg71bQ+ogEJSQRIhXI3HKvmNS8+OVqXDPTi0+EVVXowwnLtR5KH0pH/AIXYXq770/7atanVfkPsKfrSftR/Iv4fWuT3Go/U/qPtR8+5jiCGlxzge80I1wBFp5+FRnnyo846Ek1JwaiohETqIA8yYr6/CtiaZyZsnqStE3FNEpY6aCJ6nUZpzC4e5mALG5FP4jFuIlpIb0tkoII1XTub8pp/KUKeQtZcZb0GILQJV5VPFkmvhST/AJBlxxfxN1/B55xJKRqTv1HSjrBSXSpEFOhKZG2oEm0eBoFnKX8OhpZWkpdBKT2aRYWPKhX7RPgWc+CfpU9THLmg4Ul/P/DYPTxyu2zQAa6Kzs8Rv/2ivh9KSrP3j/WL/eryl+G5O7R3e7j4NJr1A+G8lOJZStbmJkhR7qu7YxAJ50QPCjQjUXzPV6I87U/+Km/zIR62PgmTXtQrNcwUUuuJClFKVqA7xNgYHwqVw9iGxiE9unW3eQSfYbHlRX4U/wBX2N7xeC/9qOo94pnFvp7NXeTseYoLj2MJ9kxCoQh0KHZATJTInn061XcwQ2EDTp1W2M8jNH/F018X2DHV2m6PZu4rUBfTB8upj4UKxCSFEEEHoffU3N3TqQPCYnmRf5U3nOHUh9aF+smAbz+EV6eFVBI5crubZDJpSL25m3trgryF6SCLEXB8a6LIhBnJ3S8WoGtJg3EC3WtMyLhVxOWPsgpLrhCt7SCkhM/5d/GstwubuIcLgV3lbk3n31eOFOM8U4rs0lmd5UmBYeBquOG6FonO7IGK4RxqjP2dzf8Au/XwpgcHY2R/5dz2R9a0LD4zMFab4Ya4AlKrz7aEZzxjjMK+plxLOtO8JMQRII71WjilN1GhN1Fo4Vy9bGDaac9dIMjeCVEx8aKzWb/+I2I/K1+6r/dUlrjXGKQVhpsovfSY7vrfi5TRlpMi5f8AYtl+KqSao/7XY2JLCN42O/Qd7xrp4rxt/wDy6e7vZVrT+bpSe3n+31Ri6qpINZ4fSQ9/Ztf6vrSHPSa6P6tv/V9ad6TL4CaJNJU5VHTxziTH3Dd9rnntzpOK46xDerXh0CLG5t8fGpvDLpx9TIs7WZLbxBB/o3U6CIJ3BB/Q1aMgd1YZon8se1JKT8qz7h7OjiGluOtpsr7vTMpIHnfl7qAs8XZiwClAcSgKUUgt6gAST08fjXh67TPI9q6o7sUq6m3VysbZ9L2NR/SNtq80KSfgalj03q54dE/4z9K8SWgyrsdCyR8lJGV08zl8EEG4v7RVkb4gww/+mR7x+oqY1xayNmEj93/bX27k/wBJ5wAPDylEr7dAK++oFskhR3vtTTXCy0nuvJN59Q0azDGl0lbYCSoCAdhy5eVdCrV8vl1maE2k65PXhp4Sim0DsfkTr4QHcRIQISNFkjoBNMI4ETzeV7ED60dSRUhs2qL12d9xvb412K8eBmx/WL9yarvEOXJYdCEFRBSDKomb9B4VoC0HVq1GIjTaJnfzqmcZtK7ZKwDpCQNUWmTaetdOk1OSeRKTtEc+KEYWkROHk9piG21zoMyNRHInlV3PC2G/IT5qV9ao/Cqj9sbJ8f8AtNaEoI7TWSAoJ0+tFt9qGuzTWWotpUbTY4uFtEP9msN/ZJ96vrS08O4b+xT8frUw4lH50+8Vw45v86f3hXnerlf5mdXpx8EcZFhwP6Fv3VGzDK2Q3KGmxtBAFTXMwaggrQQRBEjY1Bx2Na7LQhSLQAAdgKMZ5W1yw7IrsUXPVfe+wUxmGLU6rWsyo7nmbAXpzO/6X2Coaq+lw8QR5Wb52JTXVCuAUpW1U7EjiKL5JmJZXqCdR6SRy8KEIV1p5t8A136V49u2b4YrvsXtXpEdLbSC2n7oaUqCiCR49aC53xCvFPl5z1jAseQED5UDONHjXPtQr0cb02N3GSJbWwh9p/m1FMv4lW2lCEpCglSzBBOrWACkwdrcqrf2kVKyvM0tPNuGe6oG29uk1TJnwzVNpg2UWdHFD4A+6khZWCUrsSZjfblXG+KS3BDAASsrRJXCVqEKNzcHoaKK9JrBAHZvc76k86F8TcaNYlkoQlaSSk94pi3lz+tcMcmNunFfU21leXiJNMuKmmFqjekF4da9B58dVaDtLH+0KdCE9mQUiCQd+fzqFmWbdqonSRMCPIRQkOipQaVHqq91c3p4ZO0wq0XHhLPEssaCme8TY9Yo6OJmz+E/CqJgEkJ9tSgo15GfFum2dcNtcluczlk7pPwqIrE4YmdH+lNV3XXO08a5/SZXbBkdtunERzpfZDxpQw4ivTZwHHcS5CQgpAA/EPHlFOIxa49e/gB+tJLYrykDRq56o+E1yS0mFtycSy1GRKkywv4VsYMPh5euLju2PsFUfDZ9iHHEoSsypQA9pq64DhxK2CFLchYuAYA+dD8V6PGkJUtLjg0iYt84rhlp8abSSKLNPyFk5e0lPfdcJG5KyB7qqPFOfNuIDTaFEBWrWqZkWgDmPOo7mRpv31+8fShOLwmk7k+daGOMXaQJZJSVNjDOJUg6kkgjYjccq6rFrO6j7zTVcqjim7Yqk10HDiVdT76526uppMV6K2xeA735O9qeprxcPU1zTXQmiooG5npJNzXVClpbrq0VVR4EvkbBr0V7RSgKCM2NEVypIZmudgKLgzWMV6nS2K52dLtNY2K7TwZrgao7Gaxua9NO9lXA3W2sNiSqRSIqQGBXgzR2MFisC0NQKjYcqPJdHWgKGvGpDSiOZq8OODWGO086VrNQWlHrTwnqavtNuJGquR5U1FqSTQ9MO8//2Q==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1748" name="AutoShape 4" descr="data:image/jpeg;base64,/9j/4AAQSkZJRgABAQAAAQABAAD/2wCEAAkGBhQSEBQUExQUFRQWGBkYGBgYGBgaGBcXGhgYFxcYGBwXHCYeHBojHBQcIC8gIycpLCwsFx4xNTAqNSYrLCkBCQoKDgwOGg8PGiwkHyQsLCwpLCwsKiksLCwsLCwsLCksLCwsKSwsLCwsLCwsKSwpLCwsLCwsLCwpLCwsLCksKf/AABEIAL0BCwMBIgACEQEDEQH/xAAcAAABBQEBAQAAAAAAAAAAAAAFAgMEBgcBAAj/xABKEAABAwIEAwQHBQQJAgQHAAABAgMRACEEBRIxBkFREyJhcQcygZGhsdEUI0JSwRaS4fAzQ1NicoKi0vEVshckVMM0NURjc6PC/8QAGgEAAwEBAQEAAAAAAAAAAAAAAQIDAAQFBv/EAC4RAAICAQMDAgQGAwEAAAAAAAABAhEDBBIhMUFRExQiMpGhBUJSYYGxFXHhM//aAAwDAQACEQMRAD8AzY5ko3JPj4+6peGxYErJUobaZqM1kzqmC8EktgkFUixABNpnYioaATtXZw0T2hXFZilVoB5SRG/O3OonYlJnZJkWuYjpvHjTmJy5SNEyStOvYiPf5TNRS6fdtTKkCjjr17U7hME4sSkWBi5i/hT+CydaoJgA8ie8R4CjLuKSnSkxEE35RyFI5+DPjoQsvylQWZMpETGyvC9TX8ChZ1FvkSQlQTtaY5mhn/UVuEpT+K36japKnEhN1d5IgjoTzE/KttbYrsJZZh2o7naJB3KtpFzcC8V13FqSQSU6ibLiSRyMn9OtA05itIAkwPhNJGIUdv8AiqemAlYtlC3SCuLSVabT5CoLmAXpKolI5jamX1KSopm6SQYPvpzCY/SoTJE3E1uV0Gplm9H+GWH1qPd+5WRPOYuBVVAJWQN5NXzL+MGhA06e4pAgyEg6Rub2AjfaqzjQ0FjSkATuJkjfy9gpVJ7gt8Dd9lEKUEjdQsOg6R0qQMY+1DiS4mEwCF7DpYzH1pjtkapGmNxq38jG9R8TjVg9Dfzvy8qNtiUWrhbj3EMOBXeeExoKjF95PXpWvZDxi3iVBASUrP4bGO7JmNhyvzr54YzlYUCQFEWiIsesUd4d40Vg3C41EqjUDsQDMSefjSSjuD0Poo12KxLN/ScvErEEtJH4UnxkGeu1aHwFxX9rbUhZHatGFAX7vIzNz1qTg0rMWnTSFIpw1ykMxkppNPlNNqTWFGyKSU05XCKIoyRXCKcIpJFMEaUmkKFPEUhQomGSmkFNOkU064EgkkADcnYUbCRsTiAgSarr3FKdRun417ijNpOhBGmLkdT/AAqkOY8Am9PHkdRBWFylf2dbSVFSiSezg9/ujUm3eChv/loEMGUiSCAbXBt1I5SPfX0hluAwuGcIbgAAQN7qJvO5PKnnGcGpwpLTZUuUq7guNyDapLJ+xU+dTiHyhKyrWE6UJJIKk9Ejn/Cij2Tpb0rVqKnGgtOpGk3n1RPeHQ71pmcejFqS7gClt0SOzWAtCvYuYPQ/KouXnCY7DowOMT2GLw6dCdRgkgQFIMjVyOk+yi5bjVxwZXmWIKXFHYRABjUJE2A2oOp0qVJJ/hWmZv6KcR2UoKX1JkEgQowbWO9rVSsdwriGRqcacQknTJSQNVrX896aMlQqRzAYUJJVrAMGIjveH6zUVxJUqwN79T1p3D4cpIlGoXA5Sdt55VdMt4EP2xDL2lKXWtYUO9YAFRSQYmxvVIuuWZorGW8M4jELCW21KKhO0D3nyqTjMkdwL6A+hOqNRSSD3TIg9DarCznD7T4Y+0rSw1qKVJCVLSm6SBFiYMb86afzVotuMo0rUVlQcMFax0WVbnn03oPI2CkiqZsQ88t1LYQFd7SJ0jaaFuYeDVlzN5tYCeaUkABMQJsCU+sPE1DGH2W62tTajo1zzA2TylNjWTHStAvCYRbhISCeduVOB0lOxJtfceM+NXDhfh4dkp7YaglI3kGZ57yOlJxnCXYIStwLSyqyVAG60yqVJN7iRyFudq262K0kUxLhBnn/ACK4ozM0Xx2XjXFytQSUpAgAn8MC53EEUxm2TqYXoXBUD3tJkeXwp7NQJ03ryaf7Plz/AJ+NPKyh3tA2E6lnZKO8f9M0TNEerPwDxgcA8pWjUhQhQ5xyifG9NDgDF6Sso0ptGru6jE6UhcEq+lAAv3im4kK0fTfDnEzONb7RlUxZQIuk9DRas79CuHSMG4oespy++wFvDmdq0SuGaSlSBRyuEUqvRQBQyoUmniKbUmsKNkUkinKZffSkEqIAFzJooFHCKGZpnjbCkJXMrMDw86E4njHWqG0HSCCVEgAgcp2+Zobmr6HnQpwFauSUzoT7edNaQ8YNhfifPHGmx9nSFqMzcHSBfaq0nM38Qn79IATMRaZjcV4YYa1KhIk9dreNqZxDzbYm6+gnfmQfbW3WqRRRSE41aCk6gQkXtuaF62+QTHKZn4U5i8WVgDToHiTz5TUbtEjkk+MU0VSC2Wp/ElCi4V6Qmb2ncxAPP9KRgOMEqdSslQVEWulW/rA7ExuKpmb455bTMEk6Far2gKIE9bUG7bSIKyD0AtPnVY4rQtmsO8ZJQQtB1KPrXhImfjaq9xNiEY0pU6kBSRAWiQQOhn1oqqNZgsISLADvb3PmDRDKMYrEuhpJCdU/AT+lI8bjyFPkP5Lxlicvs6FPsRCFGxHQFV/ca0tWe4d3DJdVoW2obWUPEXrM0NuttrRoS6lViFXBFoMdRVdcU/h0r0ApbUZKDcSNvI9DUqUim027FZfhsVhy2pCAkiAIHcPIiNjWd8PZqllxP2lZUML2jTLaUypRVIVf8v1oDguIXFpAST5CZmL+6lcK532OJLxggzY7xfadj4iqKFIVPyNZvkLyHe2LCm2llSkpVA7m5nV+Ig7b0xgeC3MRdkgk3CSFQpPXULA8iDWqZXxeziWlpdbko7xTEg3t7qsmUNNdmlbSQlKwD/zU3NrqbqYrj/R5isGhvEEBWk3TquL2G+xnl0oAl0tqhSQVEkBKpgKPh+avpLEsa0KTJEjcbjxHjWQcbZARmCmwB9+BoKpPeMCRHOU/GjGbfUZEHJ8QpwqlvQ42UhZAKYOwC0TBVaARVpczltxotYt8uBZ7vZ+u0B6qlgpCgR4nahWU8Iv4SVKVDTn4Se8VJPdKh4CffXOPcap5pOtgJckS8g/gF1agRqFvGj1YonAPYJ91ntOzw6EJcAKDpUopjS6CZKZIkeW96Gv5M7jlOuMp7YJVCliNThSI1EFWrbnz6UFRl2tY1E23H5Rvp8/LajOKzUpQVyQD3QUCDAAAHdi0DnW3U+BnxwQMNw01h2+2xjkEeqyg/e652VI7ojn40Q4P42wuGxaoYhlwJGogFxChuZ5gzfahmKzdL/dIWRETPW3MbiofZNsuBSSVFC9jsdJmKdO1TRNs1fj7Ftln106FACIlV7amwek3PTasNcwMOlIMiYm3WBV+x3Hfbtdk4lBmQk6RqRNiUnr4+FC+HsYw0+XXQHBEAKSCkbXKeZ6UYfDEWzZ+FstTg8A0gqslGpSj4jUfYJql516R3C6tDUpQNiAAoQYnxnp4URxHpJQtlQQkBRMAG4KTIIM2CvCqVisESFObiwPRM7C3Ka53w+Q1fQfxfpFxJEJfIi3qgGY60036YcWlCUnQSDdREk+B5RVTxGGIGqCLzHgZj/tNDl4ZSiY9vhV4qIdhpo9NbkT2SNgOe/Xyoxg/S026mFDsldZkfwrGloja/wCh6U2pJm9HZFg2m6q4sddT90UWudMKVA3jpQjCtqWta1zKrqkiT/PSs0yHEvpdBa1KiNSR+XnI6VqjrsAEIAVpIttcTepT+EZI6oJJ2ED+dtqYx2NIBAsPDePCo5xelM7Hw/n5UPzHFhZGohPtqaVsazz7qVxo2EyokySRzmhmMR3tyYiAN+pNSEtw33RcmfHzvT2XYOAFOLABNk21FXiare0BH+yuOACYA8Nukk70QZyVASAbnmSR9KW5jggkFI0Ab+PsqOjiEESG1kdQLUm6T6G4D7nDGDMJBFgAkat5Jke+mn8Hl7Nux1EWjSTHL8VSMIx94jw0/MmmH2ApSj4n50LYSDiMQwtOhOGQkTuQCq3stScuwjbawptsJUJuAOdjvUrsEJBUogAXJJ2FS8OEkApII3EVqZrR1LdeewyVpKVCQbEUPzPiRpj1pVeFaYJSd7ipGUZ8ziZ7IkkXIIIim2Sq6NZWk5MG3+x1KSlxdzEDTBsk8irb2VLVw8gYotAwkt6k+HhapHGGnShQ9dCo/WpDr8YnCuqMJdb0/wCYgET7TRt9Rh/JcCcI444onStBSCkAwSREg8qL8N8TuJV2S0kIQTCjYFP1pnNU/d+0fOrjlOGR2LdkzpE2BqE5tcsFJk1OMQU6taY6yKpfHakvobcY1FxlWoKCbQL7ne9WtzKW1GShE/4Y+VLc0toMgBMXsduewJqfqhRRF8YHGJCNOhSRJ66tjH90k/Cqvm6cUpXYOrcLiiIbG2neVfC3xophMOlGLxHZ7JsJ/wAQozw9lKlB7GvCXHFQjwTMSPdA8BVnLbyGqK2jhwoRBsrbuiyh3uZvNhy50jDZUEkBzVC5AE2/5ny3q8eykllMzpv1G9Isj7oVpAnC+jNDraHEOKAMKiAD5H3Uxj/RTJUrWoTJ2ESfbVgRnasPpSmVJ/LHLwPKpr/FSVogNrB8Yj50VJ9bMzLMX6OsS2oEAOJBB7u8T0NVzE5Y62YUhab8wRW54LMC4J0K/wBJ+E1DzzBBwoBSYBkg8+lqssjXUWjJ8nyN15VgUgWKoPkZ5c6vz5Q00pO4AAIjeI/5oljsehDam0tIbQTeBBVGxsLGq49iEGd/jtWvcDoRsVlaFSqEqAKTpn1omI8BND2sgbdKlkpTHq6SbdJm0+FGk4crB7NCyg7Qkyk+Ai4pY4ee06kNLOrkpJkK2JEiLmgnQ3JVcLwn2ji0kgaSUyOR3mOczETRbDcGMpH3nfO+8Dy6++rhlXDDghtX3diZO6lczE1L/ZIglMqgRsmxnxNI5sPUquX5OywpRbABVvf2+6l4p+VWIAvHUmOQ61Zv2SSSn1jJSLkCARMxziIio/8A0NtKtSUEEEiQQZib+2lvubgpOZ5glOkE6FEWBn3n61YFcCuqZDwKJgKAO8Hnt0NP47gtvEK1lSwra/h4dKtWc5iE4cIbguOANpmwFuZ5CAfOqOXCoCRRsVw2cNParClkSALiYm/MioGFwa3VJQNJcJEBKQE6uQk7edHWn0MOJTigVdoAkKQVKkzBBBEJ33muDO8Bhl9o3h3lBM/ed6ykmIHK1DcwgUZW4H1IxJSAhQlAuFWm14i9G04zDiyWilPIBQAHupDfFOHxjv3bCgd1KUZJnabVP7JH5U+4UeWKRsCyA4kgdPr+tQ8CkFKj/ePzNFsvfTp3EkiPcNqqfbmUBCoWQ5y2um5+NOnZqC6EglYIG/6CkZfHctFj8jQrPc3OHYU4LqKwBykx8qpeI4sxJ2WlI/up/wB01SMZztQQaS+Zlz4vy3tQns0pKp7xEeyaRwfgFYYrLltQtBnnN6obmdYhW7znsMfKoq3Vq3Wo+aif1qvo53DZaSNuxryafnzCHzJd0xEAlIA3km9zUHEIbUkpViU6e7A1J7pFpEm0iq1wzgELDhWhKiIiRPWjrGVNE/0Tcf4an7aa4c/sI9TBOtobTxI12QQt9tREd7UkEx1vv40vLuKGm3Svt2yOQCkiDO8zegwyhrWRoTtMaRTYyxG2lP7gqfs2/wA32B7qP6TRmPSWwRcoJ8HEV3M+N2nWFpajWoQJUmNxzSZr56zFEOEdCfmajUr0LT+b7Flki+aNjyhshx1TmnvwQQZ53FaFiMSz9n0NrRA0gAEV8vIeUNlKHkSKt/AOZufaNKlqUmCqCSYIgyJpcunmo7m1wNcZM1xS65rppCioSOdOdko7A+41z0TsYdIKhNJxuJ7NlxYElKSqOvupvH5ItwequfCRTf8A09TTSkq1ayk773MxaqxaSFdkXCLLzaV6YKhMCZqexhEoBK1BJvBK9MW5yqi3DGVlODUsiHCghM7i2/tPyr51xriy4orJKpMk3Mzfer48Sm2G+Da8Vn+HQADicMCPzws+O3OoA9IDLe2LYA6IYJ/Ssc0muEGun2y8gs2FfpWavOLfPTQykfOo6/SS0u/bY1Q5QlI/Xesk0GrRkI+5TtMn50VpodwSk0Xdn0m4ZH9XilE7qVBPvKqlYb0yYMJCVNvnTEE72kXg33qpY/SVRIsIJtc9bVR32+8rzPzoPTwaBGVm5M+mDAGJQ4NMRKTYiw+dQWuO8GtStTraUm6RDiVAmZkkRz5Vi+k+NeApfQgMb5heLMKVd3EN3jdY+Rohic4QUBQUFgKTBEERPIjevnST41oXopUfvhPd7pjkDNj57+6pzwJK0G6LRnmc9j30gOo20pkKE3mDvQZri5l1QSErB/LpVIk3NvOtGKQfGqbhstKM2fdIOhSITYRPd291QQ6aojs41sHUhSZ6SPjzqWnMDHrD3VlPEODKMQ+RI+8VHLcm/lQ4Pr/tD+9VItMDibm43CiDbYb9AKhPY1PbjuqUW0RKQkxqIMGT4CieU9npLalJMRHWNIuKFYjiPCNJWw0QvGKeKdiNIKgLmINuXjQ/ahUAfSE6lWH7uoFKkyFCINz5bGazr7R4fGr/AMeMKS0SfUU4iPEhJ1fGgWTcPpebUsqI0kAAezf311ae4xbvuDLJcFeGI8P591KD/h8/pVueyJGHcYXBWkrGpJi8Xj20Kz5KPtDnZJ0IJBCekjauqLcu5HcvBAwWbutT2dp3sTPwqb+0GLjV3o66bU2rCqSkEpUPMEVMy1vtFoQZgrG2960o8XYOPA1h84xjitKNalHklJJqM/nOKBKVKWCLEERB99W5WdHCrLCUIUEGdavWMjYxy73wqr4p7WpSj+JRVHIHwpYRcjcLsB3EqUZP8/GvFgnkP59tEi0OlcGnwq3pLyHeDk4c/wAxVk4HxSWcQpTk6ezVtE2gmPGKGynwpaI78cm3PkB+tQ1GJemyuKb3I2vgvi0PYdowIOpPdnUnSCRPIiByqys562owNXu+cG1fL2SY9TbyClREEbHcTce0VqvAmYJwuIW46DpUggEQd1A9fCvGyadLksuTXBVd4gALwBOlOkFROwSJJPupz9ssKpJGpW35T+lU30icUhGHTzXiYSIkQ2hUqmfzHn4VDFjk5JUZl1HEbSOyTM9srTYjud0aUqHkawriDKj9rxAEBIdWNp5yfnTuCz8yCPWD2uAJEBuCY35VYc3y9teNfJmVOzYkSFtBY+INevp7xSaIz6AjA+jh55gOtuN3J7pBFgY3n4UFcyFaVqQSJSopNuYMWvRbHYZSSUhSwEhQiT+YxMUlnMEIcST3o3Arr3T7OxVXcDP5bpMTJ6af41GUxHMfu/xozmePbU6pSJg8z5beFDVEGKpByrkLrsS8Lw72iArWBP8AdH1p79lf7/8ApH1qflWMQGUypI/5qV9vb/On3ikbkLYF/ZQfn/0ivfsoPzn90UYVmLe2tHvpxt8K9Ugz0/nwoXJBsBDhMT/SH3Jo9w8FYHt0pIKiGVJJH4S5pVI63ppWJ72kEaunMeykvhSA6rWpagy2sk2sl2SB0ECpZZtRpsaKtmpnFAbmozmaYe4IHaEbzB+VU3hHPxiLJBJDaS4IMaio3kk7jciNqJYjBd8EJUCOYG/wrzpKnRSis8UHCvOSp5KCBfTqufGEmgasnwU3xKZ8l/7K0nJ/Rg0+nW6CkE+R9xvUhfoTw0mHSByEcv3qVyUe43UrWKyxlawr7a8lMJSQlIvAiZ6mmxlOGTim30qDWkyVagtTigLKKZMSbmqypvDnFaELnDkAmJjVpNEsNlOFWqEpBN+VredGU9vzS+xRY93RMmekLFIVhmihZWO1uYi8VE4ZWBhV372oW8LXqNxRhUN4RASkJHakwOukCmsnMNKPjXdpucb57nJn4dB/PXklGH72zgm21t6reKSk4pQBkcleGmbe6jWfglDXOV9PCq+rDEPkAjnsLWB+ldWNfCc6LDmeGPqaitJMjWekc/8ANUDLsI0FHWstK1pCVA2Heub7wKmXUhtSTOqTCjt6siaC5kO4SRH3hHlNKlxVjJkXFPOKcWSorJUZV+aCQDbwFRnFEH21PyYmJCiDCjY9L0wpGqSRzJmrxZhmTFcKKkKQAkxTXaCnXJhGinWUwlz/APEv5ppKXBUhh0pDikmCG1Qeh1Irn1P/AJspi+cF5G0gvI7Uw3qGrrpm/wBK2JPE2XBIAwrhAECULJgbX03rEWDuZvqHxn6Vd3smQFJAxLxlrtJIX60GR5eNebKO+rZ0XRdf+u4E+rgHT5IcHyFVf0nvNOOsoSdCU36hKS23CB0gz7Zp/h7GD7InvKUb3hw9bSkRVPGGAwiHe0VqJIKYMWVG9LDGoy6mcrREYAkwdlETtbQavf2wJWhxWxawyjvyDjR+IFUJs2UZ/Gb/AOQ1Z8mxErZURq5AE20ocSQPLvKrqSb5JSJ+YvoJcUQCDqidQgyR13vzqu41AnUgd0+0A871MzLEBpxSVJOhRXsb790X5T/O1caxTSW3Up1HVp09BYFXtm1dWO10EfQEqTSCKkKptbKo1R3ZifGuqxENMElIAE+yacxGCWiNQif5vTODxJbFpvzn2U6p9S91E1OLbGaR1odxXso1k6nIGlQRpEiACblQ525mgsfdnrNHMpcSFK2ukc6TN8ro0eo/lmBJzNCSVd4TK7kyiaJ5jgm0rfQhdwwEKJ5L7RQj5D21AdzKMwaWlIJShCYJsSEkb1G4xxylFS1JShQQj1TvLiiZ6m1eZlWSbXjb9zqi4R/3Y56JmynMFNOSApCklMkQpN4PuNbcwylAhAAHlf41heZ8W4hh8OBGHS6pAOtDY1QocyRvHOouN9IWOIT9+q4m0D5V42o02bNPdF1x5L7opUfQK3eppg4pP5h7xXze9xNinN3nCT/eNMJxj3NS/eagvwucusw+pFB7LeG0/bEsFawCgLKragSgkip+HybQpR7Z5JGoWIG3soU3maQ52vbI7TwSSmIiIPnXn8+1f16U9Qls/rXr5Hu6f0GEXHhvt5Gs/Cxh2yXVLSXFwFQYIi4I6ipWUOg4dXJWrao2aqC8MzpVq77qp06dgJtU7KMu7VuAFAkkyIi0dSK9DT/JZ5+o4dBfN3P6Hb1//wCahrahOoJTqJcKz+IJghIHxNqiZliSnQhxJEE362I3Hzp3BpJSQgSAlR8ABcmuhVRzBPLmdTTNyBFzv02FQCwVJWCJBcA96rUrAYk9ij3VDGKWNR1QntBI6AGQQReRO9amFckXKGS2omxELkQY25zsfGoyFghW+5peLclZKYSI2B3ERHtoetzSZBHv+BqiqPI1WEFK7pvUeKQjGAjkK79qHUVVSS7g2sUlPnUoIAbXexav4EuIFRm8cAFCRcR8Qf0p5DKl4d5QB06QNUWkrSYHWyZrl1eSLx9fBfDGW7oBG0whfiofCfrWvJzxgLaKnEkHDaCd9KoIg2sb1n+SZU52SgdKUqIN0yTYcztRXOUONsrKsUZ0mEkJGrwtevJeVJ0dnoXG2HOGM8Zw+FS04spUCswEhVlXEmD8aqLmNScsQgHva1W8CuRQ7h/GntTqc0KV3Qrnffe1dy7EoCEJW8UXNtEgSdzVW/iEWNVdjR9RX+L/ANs1asgw4+z4dUAKS+tGrnpU2FpB9qTVZzAwpwBWvv8ArWv3De1qu/o3waMVh8S25ITqbUCDBSoAwpJ5Grp/DZCaBHELx7yZsoqn2KBFAkOFJCF2O49tx8609/0ZJWZOKdN5uhvn191Ds39E4UFKS+4ty8SlIBO4mOU1dZ4qqJJeSkFNe7QgET3elW7I/Rq4tJD63GiIiAgyIv7QbUVT6Km//UufuIqr1MDUZuGxcDYTvzE29tMK7t+XyrTh6KWwZGJdB/wopCvRS3/6hz91FD3MA0Zwh0GiuRYFx137pGspGoiYsLEeZmi+d+ixbSdWHWpxQN0kAGPCKN8H8NPMtEhxTLivXBbQr1TAgzsdxWepTiZxK9jcmxDa0Pra0J1JAlQAk7T091N48l1rFrUGyptpGkpOoCXb3POr1mnDrr7ZbcxJKTEgNIGxkc6it8IMs4V1lJUe1jWoxJjbawA6VzSyKUf3GjwzNs8SvSytehZU2nTYiAAIBvvehz7x0o7qOfLoas/FmWhCGEi4QCmfARVcfw/cTbmquKMjr29xsPWEABXWBS0YxYHrkU0huDI9aRAi3trqwsk778hTxbBKrCWeoQGhpCQdQ2AH6UBCaspbUr1i3bqkkfE0JezIyQgIgfi0Ae6p6aTS29To1MFe58Bdh5kYJsPA2UvTpMKkm8VMyvLnFNhbCMXoMwQ4hIPI9KrmYPK0MEmTpWdh+bpVt4b44Rh8MlpTalFM31ATJnmPGpSjkpuDfV8WQnOKdNIGZ7gi0gKfafhRgFToN99gagZLgu11aFqCZEpJIMb/AITBFvhRzifiNrFpbRpU2AvUT63KNhHzpGV4NLT7qUEFJSki881UmV5ceBzbaYcMozmotI63g8PsUK9bTcr8L3O1xUjCZZh1gw0LGDM/WpSMEgfh/Fq3J73W9OtNJTOkRJk+JrxpambXEn9T01ij4Q0nJGB/Ut+760zjcHh20alNNgWFkAm/sojND87BLJgLJBBGj1geRA5+XQ0kcs5SScn9QuEUugObyTDpxAACtVlxEoiDvIi/Sp7WZs6AoN/i0x2YkWmYj1YvNR0PLD4UW3fUAgWQSNQM/pTKsCtLSQErUqQrVIBQq6UgeAET4GuhtyrdJ/URKuiDqHkdoWwkSEhWw2JI/Sk5io9kb2EUPaQ92/aaBB7hTzAt3p6W2qfj/wCjV5VyTtNclY/6BD+M+73/AIVWOJ8xDuIUQICQE+ZG/wATUzMHjCheBH6zVcWe8fM19Fpl8KkcGofO0cQqltaQSDz2namEm9dXeK9CTuJxrhhLEqSCsJ9XUIj/AAGrr6P8zOHwOMeAClJKIB2k90T4d6s/KAmwM8/gau/DH/ynGn/7jX/cmlXyiTXJbuHs5xeJaUsuNIhRTHZTsAZ9cda5n2f4vDIQoLaXqXpjsiORO+s9KpDnEr+HlDKglOokgAXNr3BpLXEj+JdaQ6oFOsEWSL7ch41HZk332NSo1HA58p1vDOBEB319zpItA8JBMnkKl5bjVrCitOkhZAsRItG9D+Dv/gWfJY//AGKowTVGSF6qBL4gUE4pWhH3BhPf3gwe0/J16QaM6qr2LyJ1SsQQ43Do0iUX094gL/NCiB5CKyQUSl54sKw4KGyHQCspckJlQQNFu+JUKbRxIr7O68W09xRAAVOoSBfooTcU2nJlktqcLJW0hQb0oIShZ0wUjoINvGoqsgcUHEl1CUuLClFAhRCY0nprMXOxpqRiyapvypst6rdaj5chaWwlxQURaR0AAHttUpo94UsujDHqNucF4V/1ytShcjXYE9ByppXo2whEQuN/W/hURrLeyxj2KSVFdioAnT2YABBAsZg71bQ+ogEJSQRIhXI3HKvmNS8+OVqXDPTi0+EVVXowwnLtR5KH0pH/AIXYXq770/7atanVfkPsKfrSftR/Iv4fWuT3Go/U/qPtR8+5jiCGlxzge80I1wBFp5+FRnnyo846Ek1JwaiohETqIA8yYr6/CtiaZyZsnqStE3FNEpY6aCJ6nUZpzC4e5mALG5FP4jFuIlpIb0tkoII1XTub8pp/KUKeQtZcZb0GILQJV5VPFkmvhST/AJBlxxfxN1/B55xJKRqTv1HSjrBSXSpEFOhKZG2oEm0eBoFnKX8OhpZWkpdBKT2aRYWPKhX7RPgWc+CfpU9THLmg4Ul/P/DYPTxyu2zQAa6Kzs8Rv/2ivh9KSrP3j/WL/eryl+G5O7R3e7j4NJr1A+G8lOJZStbmJkhR7qu7YxAJ50QPCjQjUXzPV6I87U/+Km/zIR62PgmTXtQrNcwUUuuJClFKVqA7xNgYHwqVw9iGxiE9unW3eQSfYbHlRX4U/wBX2N7xeC/9qOo94pnFvp7NXeTseYoLj2MJ9kxCoQh0KHZATJTInn061XcwQ2EDTp1W2M8jNH/F018X2DHV2m6PZu4rUBfTB8upj4UKxCSFEEEHoffU3N3TqQPCYnmRf5U3nOHUh9aF+smAbz+EV6eFVBI5crubZDJpSL25m3trgryF6SCLEXB8a6LIhBnJ3S8WoGtJg3EC3WtMyLhVxOWPsgpLrhCt7SCkhM/5d/GstwubuIcLgV3lbk3n31eOFOM8U4rs0lmd5UmBYeBquOG6FonO7IGK4RxqjP2dzf8Au/XwpgcHY2R/5dz2R9a0LD4zMFab4Ya4AlKrz7aEZzxjjMK+plxLOtO8JMQRII71WjilN1GhN1Fo4Vy9bGDaac9dIMjeCVEx8aKzWb/+I2I/K1+6r/dUlrjXGKQVhpsovfSY7vrfi5TRlpMi5f8AYtl+KqSao/7XY2JLCN42O/Qd7xrp4rxt/wDy6e7vZVrT+bpSe3n+31Ri6qpINZ4fSQ9/Ztf6vrSHPSa6P6tv/V9ad6TL4CaJNJU5VHTxziTH3Dd9rnntzpOK46xDerXh0CLG5t8fGpvDLpx9TIs7WZLbxBB/o3U6CIJ3BB/Q1aMgd1YZon8se1JKT8qz7h7OjiGluOtpsr7vTMpIHnfl7qAs8XZiwClAcSgKUUgt6gAST08fjXh67TPI9q6o7sUq6m3VysbZ9L2NR/SNtq80KSfgalj03q54dE/4z9K8SWgyrsdCyR8lJGV08zl8EEG4v7RVkb4gww/+mR7x+oqY1xayNmEj93/bX27k/wBJ5wAPDylEr7dAK++oFskhR3vtTTXCy0nuvJN59Q0azDGl0lbYCSoCAdhy5eVdCrV8vl1maE2k65PXhp4Sim0DsfkTr4QHcRIQISNFkjoBNMI4ETzeV7ED60dSRUhs2qL12d9xvb412K8eBmx/WL9yarvEOXJYdCEFRBSDKomb9B4VoC0HVq1GIjTaJnfzqmcZtK7ZKwDpCQNUWmTaetdOk1OSeRKTtEc+KEYWkROHk9piG21zoMyNRHInlV3PC2G/IT5qV9ao/Cqj9sbJ8f8AtNaEoI7TWSAoJ0+tFt9qGuzTWWotpUbTY4uFtEP9msN/ZJ96vrS08O4b+xT8frUw4lH50+8Vw45v86f3hXnerlf5mdXpx8EcZFhwP6Fv3VGzDK2Q3KGmxtBAFTXMwaggrQQRBEjY1Bx2Na7LQhSLQAAdgKMZ5W1yw7IrsUXPVfe+wUxmGLU6rWsyo7nmbAXpzO/6X2Coaq+lw8QR5Wb52JTXVCuAUpW1U7EjiKL5JmJZXqCdR6SRy8KEIV1p5t8A136V49u2b4YrvsXtXpEdLbSC2n7oaUqCiCR49aC53xCvFPl5z1jAseQED5UDONHjXPtQr0cb02N3GSJbWwh9p/m1FMv4lW2lCEpCglSzBBOrWACkwdrcqrf2kVKyvM0tPNuGe6oG29uk1TJnwzVNpg2UWdHFD4A+6khZWCUrsSZjfblXG+KS3BDAASsrRJXCVqEKNzcHoaKK9JrBAHZvc76k86F8TcaNYlkoQlaSSk94pi3lz+tcMcmNunFfU21leXiJNMuKmmFqjekF4da9B58dVaDtLH+0KdCE9mQUiCQd+fzqFmWbdqonSRMCPIRQkOipQaVHqq91c3p4ZO0wq0XHhLPEssaCme8TY9Yo6OJmz+E/CqJgEkJ9tSgo15GfFum2dcNtcluczlk7pPwqIrE4YmdH+lNV3XXO08a5/SZXbBkdtunERzpfZDxpQw4ivTZwHHcS5CQgpAA/EPHlFOIxa49e/gB+tJLYrykDRq56o+E1yS0mFtycSy1GRKkywv4VsYMPh5euLju2PsFUfDZ9iHHEoSsypQA9pq64DhxK2CFLchYuAYA+dD8V6PGkJUtLjg0iYt84rhlp8abSSKLNPyFk5e0lPfdcJG5KyB7qqPFOfNuIDTaFEBWrWqZkWgDmPOo7mRpv31+8fShOLwmk7k+daGOMXaQJZJSVNjDOJUg6kkgjYjccq6rFrO6j7zTVcqjim7Yqk10HDiVdT76526uppMV6K2xeA735O9qeprxcPU1zTXQmiooG5npJNzXVClpbrq0VVR4EvkbBr0V7RSgKCM2NEVypIZmudgKLgzWMV6nS2K52dLtNY2K7TwZrgao7Gaxua9NO9lXA3W2sNiSqRSIqQGBXgzR2MFisC0NQKjYcqPJdHWgKGvGpDSiOZq8OODWGO086VrNQWlHrTwnqavtNuJGquR5U1FqSTQ9MO8//2Q=="/>
          <p:cNvSpPr>
            <a:spLocks noChangeAspect="1" noChangeArrowheads="1"/>
          </p:cNvSpPr>
          <p:nvPr/>
        </p:nvSpPr>
        <p:spPr bwMode="auto">
          <a:xfrm>
            <a:off x="63500" y="-874713"/>
            <a:ext cx="2543175" cy="1800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9" name="Immagine 8" descr="bus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3568" y="4581128"/>
            <a:ext cx="1728192" cy="122332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50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332656"/>
            <a:ext cx="72008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LA SCUOLA INFORMA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51520" y="1916832"/>
            <a:ext cx="424872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Oltre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ai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sistemi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tradizionali (bacheche e avvisi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letti in classe) le famiglie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saranno informate con sms . Inoltre, i genitori, potranno consultare il </a:t>
            </a:r>
          </a:p>
          <a:p>
            <a:pPr algn="ctr">
              <a:defRPr/>
            </a:pPr>
            <a:r>
              <a:rPr lang="it-IT" sz="2800" b="1" u="sng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sito </a:t>
            </a:r>
            <a:r>
              <a:rPr lang="it-IT" sz="2800" b="1" u="sng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web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della scuola:</a:t>
            </a:r>
          </a:p>
          <a:p>
            <a:pPr algn="ctr">
              <a:defRPr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   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www.itcgpareto.com</a:t>
            </a:r>
            <a:endParaRPr lang="it-IT" sz="2800" dirty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</p:txBody>
      </p:sp>
      <p:pic>
        <p:nvPicPr>
          <p:cNvPr id="5" name="Immagine 4"/>
          <p:cNvPicPr/>
          <p:nvPr/>
        </p:nvPicPr>
        <p:blipFill>
          <a:blip r:embed="rId3" cstate="print"/>
          <a:srcRect l="2324" t="27184" r="2107" b="6311"/>
          <a:stretch>
            <a:fillRect/>
          </a:stretch>
        </p:blipFill>
        <p:spPr bwMode="auto">
          <a:xfrm>
            <a:off x="4499992" y="1844824"/>
            <a:ext cx="399593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4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4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4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4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asellaDiTesto 2"/>
          <p:cNvSpPr txBox="1">
            <a:spLocks noChangeArrowheads="1"/>
          </p:cNvSpPr>
          <p:nvPr/>
        </p:nvSpPr>
        <p:spPr bwMode="auto">
          <a:xfrm>
            <a:off x="1835150" y="549275"/>
            <a:ext cx="5473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323528" y="476672"/>
            <a:ext cx="8208912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ORARIO DELLA SEGRETERIA DIDATTICA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erlin Sans FB Demi" pitchFamily="34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2195736" y="2348880"/>
          <a:ext cx="4464495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88165"/>
                <a:gridCol w="1488165"/>
                <a:gridCol w="1488165"/>
              </a:tblGrid>
              <a:tr h="331237">
                <a:tc>
                  <a:txBody>
                    <a:bodyPr/>
                    <a:lstStyle/>
                    <a:p>
                      <a:r>
                        <a:rPr lang="it-IT" b="0" dirty="0" smtClean="0"/>
                        <a:t>Lunedì</a:t>
                      </a:r>
                      <a:endParaRPr lang="it-IT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dirty="0" smtClean="0"/>
                        <a:t>10.00</a:t>
                      </a:r>
                      <a:endParaRPr lang="it-IT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dirty="0" smtClean="0"/>
                        <a:t>12.00</a:t>
                      </a:r>
                      <a:endParaRPr lang="it-IT" b="0" dirty="0"/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r>
                        <a:rPr lang="it-IT" dirty="0" smtClean="0"/>
                        <a:t>Martedì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17.00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19.00</a:t>
                      </a:r>
                      <a:endParaRPr lang="it-IT" dirty="0"/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r>
                        <a:rPr lang="it-IT" dirty="0" smtClean="0"/>
                        <a:t>Mercoledì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10.00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12.00</a:t>
                      </a:r>
                      <a:endParaRPr lang="it-IT" dirty="0"/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r>
                        <a:rPr lang="it-IT" dirty="0" smtClean="0"/>
                        <a:t>Giovedì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17.00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19.00</a:t>
                      </a:r>
                      <a:endParaRPr lang="it-IT" dirty="0"/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r>
                        <a:rPr lang="it-IT" dirty="0" smtClean="0"/>
                        <a:t>Venerdì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10.00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12.00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439" name="Immagine 7"/>
          <p:cNvPicPr>
            <a:picLocks noChangeAspect="1" noChangeArrowheads="1"/>
          </p:cNvPicPr>
          <p:nvPr/>
        </p:nvPicPr>
        <p:blipFill>
          <a:blip r:embed="rId4" cstate="print"/>
          <a:srcRect l="20839" t="49786" r="60187" b="28542"/>
          <a:stretch>
            <a:fillRect/>
          </a:stretch>
        </p:blipFill>
        <p:spPr bwMode="auto">
          <a:xfrm>
            <a:off x="3275856" y="4653136"/>
            <a:ext cx="2376488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59632" y="332656"/>
            <a:ext cx="6624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SIAMO CIRCONDATI</a:t>
            </a:r>
          </a:p>
        </p:txBody>
      </p:sp>
      <p:pic>
        <p:nvPicPr>
          <p:cNvPr id="3" name="Immagine 2" descr="anfiteatro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3" y="2060848"/>
            <a:ext cx="2313585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magine 3" descr="antro della sibilla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2852936"/>
            <a:ext cx="1181100" cy="1181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Immagine 6" descr="serapide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79712" y="4869160"/>
            <a:ext cx="1728192" cy="17018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Immagine 8" descr="solfatara 1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07904" y="2060848"/>
            <a:ext cx="1872208" cy="1503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Immagine 9" descr="tempio di serapide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5013176"/>
            <a:ext cx="2016224" cy="13962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asellaDiTesto 10"/>
          <p:cNvSpPr txBox="1"/>
          <p:nvPr/>
        </p:nvSpPr>
        <p:spPr>
          <a:xfrm>
            <a:off x="323850" y="1341438"/>
            <a:ext cx="21605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ANFITEATRO</a:t>
            </a:r>
          </a:p>
          <a:p>
            <a:pPr algn="ctr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FLAVIO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120135" y="2348880"/>
            <a:ext cx="30238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ANTRO DELLA SIBILLA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699792" y="4365104"/>
            <a:ext cx="3816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TEMPIO </a:t>
            </a:r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DI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 SERAPIDE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635896" y="1844824"/>
            <a:ext cx="19446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SOLFATARA</a:t>
            </a:r>
          </a:p>
        </p:txBody>
      </p:sp>
    </p:spTree>
    <p:custDataLst>
      <p:tags r:id="rId1"/>
    </p:custDataLst>
  </p:cSld>
  <p:clrMapOvr>
    <a:masterClrMapping/>
  </p:clrMapOvr>
  <p:transition advTm="210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iseno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5085184"/>
            <a:ext cx="1944216" cy="14547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magine 3" descr="miseno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9712" y="5013176"/>
            <a:ext cx="2232248" cy="15121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461" name="Immagine 4" descr="lago d'averno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772816"/>
            <a:ext cx="2160736" cy="143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1403648" y="332656"/>
            <a:ext cx="65527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SIAMO CIRCONDATI</a:t>
            </a:r>
          </a:p>
        </p:txBody>
      </p:sp>
      <p:sp>
        <p:nvSpPr>
          <p:cNvPr id="19463" name="CasellaDiTesto 6"/>
          <p:cNvSpPr txBox="1">
            <a:spLocks noChangeArrowheads="1"/>
          </p:cNvSpPr>
          <p:nvPr/>
        </p:nvSpPr>
        <p:spPr bwMode="auto">
          <a:xfrm>
            <a:off x="179512" y="1340768"/>
            <a:ext cx="28082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LAGO </a:t>
            </a:r>
            <a:r>
              <a:rPr lang="it-IT" sz="1600" b="1" dirty="0" err="1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D’AVERNO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Calligraph421 BT" pitchFamily="66" charset="0"/>
            </a:endParaRPr>
          </a:p>
        </p:txBody>
      </p:sp>
      <p:sp>
        <p:nvSpPr>
          <p:cNvPr id="19465" name="CasellaDiTesto 8"/>
          <p:cNvSpPr txBox="1">
            <a:spLocks noChangeArrowheads="1"/>
          </p:cNvSpPr>
          <p:nvPr/>
        </p:nvSpPr>
        <p:spPr bwMode="auto">
          <a:xfrm>
            <a:off x="2771800" y="4221088"/>
            <a:ext cx="32400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CAPO MISENO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Calligraph421 BT" pitchFamily="66" charset="0"/>
            </a:endParaRPr>
          </a:p>
        </p:txBody>
      </p:sp>
      <p:sp>
        <p:nvSpPr>
          <p:cNvPr id="19468" name="CasellaDiTesto 11"/>
          <p:cNvSpPr txBox="1">
            <a:spLocks noChangeArrowheads="1"/>
          </p:cNvSpPr>
          <p:nvPr/>
        </p:nvSpPr>
        <p:spPr bwMode="auto">
          <a:xfrm>
            <a:off x="6156176" y="1412776"/>
            <a:ext cx="26642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CASTELLO </a:t>
            </a:r>
            <a:r>
              <a:rPr lang="it-IT" sz="1600" b="1" dirty="0" err="1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DI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 BAIA</a:t>
            </a:r>
          </a:p>
        </p:txBody>
      </p:sp>
      <p:pic>
        <p:nvPicPr>
          <p:cNvPr id="19469" name="Immagine 12" descr="vanvitelliana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2564904"/>
            <a:ext cx="181613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0" name="CasellaDiTesto 13"/>
          <p:cNvSpPr txBox="1">
            <a:spLocks noChangeArrowheads="1"/>
          </p:cNvSpPr>
          <p:nvPr/>
        </p:nvSpPr>
        <p:spPr bwMode="auto">
          <a:xfrm>
            <a:off x="2915816" y="2060848"/>
            <a:ext cx="33123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CASINA</a:t>
            </a:r>
            <a:r>
              <a:rPr lang="it-IT" dirty="0" smtClean="0">
                <a:latin typeface="Calligraph421 BT" pitchFamily="66" charset="0"/>
              </a:rPr>
              <a:t> </a:t>
            </a:r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  <a:latin typeface="Calligraph421 BT" pitchFamily="66" charset="0"/>
              </a:rPr>
              <a:t>VANVITELLIANA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Calligraph421 BT" pitchFamily="66" charset="0"/>
            </a:endParaRPr>
          </a:p>
        </p:txBody>
      </p:sp>
      <p:pic>
        <p:nvPicPr>
          <p:cNvPr id="15" name="Immagine 14" descr="bai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00192" y="1772816"/>
            <a:ext cx="2232536" cy="1656184"/>
          </a:xfrm>
          <a:prstGeom prst="rect">
            <a:avLst/>
          </a:prstGeom>
        </p:spPr>
      </p:pic>
      <p:pic>
        <p:nvPicPr>
          <p:cNvPr id="12" name="Immagine 11" descr="Portp_di_Misen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1124744"/>
            <a:ext cx="8892480" cy="57332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463" grpId="0"/>
      <p:bldP spid="19465" grpId="0"/>
      <p:bldP spid="19468" grpId="0"/>
      <p:bldP spid="194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79512" y="4365104"/>
            <a:ext cx="489654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Amministrazione finanza 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marketing</a:t>
            </a:r>
          </a:p>
          <a:p>
            <a:pPr>
              <a:defRPr/>
            </a:pPr>
            <a:r>
              <a:rPr lang="it-IT" sz="2000" dirty="0" smtClean="0">
                <a:solidFill>
                  <a:srgbClr val="0070C0"/>
                </a:solidFill>
                <a:latin typeface="Berlin Sans FB Demi" pitchFamily="34" charset="0"/>
              </a:rPr>
              <a:t>Relazioni Internazionali per il Marketing</a:t>
            </a:r>
            <a:endParaRPr lang="it-IT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>
              <a:defRPr/>
            </a:pPr>
            <a:r>
              <a:rPr lang="it-IT" sz="2000" dirty="0" smtClean="0">
                <a:solidFill>
                  <a:srgbClr val="FFC000"/>
                </a:solidFill>
                <a:latin typeface="Berlin Sans FB Demi" pitchFamily="34" charset="0"/>
              </a:rPr>
              <a:t>Sistemi Informativi Aziendali</a:t>
            </a:r>
            <a:r>
              <a:rPr lang="it-IT" sz="2400" dirty="0" smtClean="0">
                <a:solidFill>
                  <a:srgbClr val="FFC000"/>
                </a:solidFill>
                <a:latin typeface="Berlin Sans FB Demi" pitchFamily="34" charset="0"/>
              </a:rPr>
              <a:t>.</a:t>
            </a:r>
            <a:endParaRPr lang="it-IT" sz="2400" dirty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786313" y="5072063"/>
            <a:ext cx="435768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Costruzione,Ambiente 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territorio </a:t>
            </a:r>
          </a:p>
          <a:p>
            <a:pPr>
              <a:defRPr/>
            </a:pPr>
            <a:r>
              <a:rPr lang="it-IT" sz="2400" dirty="0" smtClean="0">
                <a:solidFill>
                  <a:srgbClr val="92D050"/>
                </a:solidFill>
                <a:latin typeface="Berlin Sans FB Demi" pitchFamily="34" charset="0"/>
              </a:rPr>
              <a:t>Geotecnico</a:t>
            </a:r>
            <a:endParaRPr lang="it-IT" sz="2400" dirty="0">
              <a:solidFill>
                <a:srgbClr val="92D050"/>
              </a:solidFill>
              <a:latin typeface="Berlin Sans FB Demi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2987824" y="3861049"/>
            <a:ext cx="355476" cy="504056"/>
          </a:xfrm>
          <a:prstGeom prst="line">
            <a:avLst/>
          </a:prstGeom>
          <a:ln w="57150">
            <a:headE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6228184" y="3789040"/>
            <a:ext cx="571500" cy="928687"/>
          </a:xfrm>
          <a:prstGeom prst="line">
            <a:avLst/>
          </a:prstGeom>
          <a:ln w="57150">
            <a:headE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1043608" y="1340768"/>
            <a:ext cx="72728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nostro obiettivo principale è la formazione di personale qualificato sia per la prosecuzione degli studi sia per l’inserimento nel mondo del lavoro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28596" y="214290"/>
            <a:ext cx="8031836" cy="1126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prstTxWarp prst="textDeflat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+mn-lt"/>
              </a:rPr>
              <a:t> </a:t>
            </a:r>
            <a:r>
              <a:rPr lang="it-I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Berlin Sans FB Demi" pitchFamily="34" charset="0"/>
              </a:rPr>
              <a:t>LA SCUOLA </a:t>
            </a:r>
            <a:r>
              <a:rPr lang="it-I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Berlin Sans FB Demi" pitchFamily="34" charset="0"/>
              </a:rPr>
              <a:t>OFFRE…</a:t>
            </a:r>
            <a:endParaRPr lang="it-I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Berlin Sans FB Demi" pitchFamily="34" charset="0"/>
            </a:endParaRPr>
          </a:p>
        </p:txBody>
      </p:sp>
      <p:sp>
        <p:nvSpPr>
          <p:cNvPr id="13" name="Oval 2"/>
          <p:cNvSpPr>
            <a:spLocks noChangeArrowheads="1"/>
          </p:cNvSpPr>
          <p:nvPr/>
        </p:nvSpPr>
        <p:spPr bwMode="auto">
          <a:xfrm>
            <a:off x="2195736" y="2564904"/>
            <a:ext cx="4434830" cy="1584176"/>
          </a:xfrm>
          <a:prstGeom prst="ellipse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rgbClr val="22EAD2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it-IT" sz="2800" b="1" dirty="0">
                <a:solidFill>
                  <a:schemeClr val="accent2">
                    <a:lumMod val="75000"/>
                  </a:schemeClr>
                </a:solidFill>
                <a:latin typeface="Colonna MT" pitchFamily="82" charset="0"/>
              </a:rPr>
              <a:t>I NOSTRI </a:t>
            </a:r>
            <a:r>
              <a:rPr lang="it-IT" sz="2800" b="1" dirty="0" smtClean="0">
                <a:solidFill>
                  <a:schemeClr val="accent2">
                    <a:lumMod val="75000"/>
                  </a:schemeClr>
                </a:solidFill>
                <a:latin typeface="Colonna MT" pitchFamily="82" charset="0"/>
              </a:rPr>
              <a:t>CORSI </a:t>
            </a:r>
          </a:p>
          <a:p>
            <a:pPr algn="ctr">
              <a:defRPr/>
            </a:pPr>
            <a:r>
              <a:rPr lang="it-IT" sz="2800" b="1" dirty="0" smtClean="0">
                <a:solidFill>
                  <a:schemeClr val="accent2">
                    <a:lumMod val="75000"/>
                  </a:schemeClr>
                </a:solidFill>
                <a:latin typeface="Clarendon Blk BT" pitchFamily="18" charset="0"/>
              </a:rPr>
              <a:t>e </a:t>
            </a:r>
          </a:p>
          <a:p>
            <a:pPr algn="ctr">
              <a:defRPr/>
            </a:pPr>
            <a:r>
              <a:rPr lang="it-IT" sz="2800" b="1" dirty="0" smtClean="0">
                <a:solidFill>
                  <a:schemeClr val="accent2">
                    <a:lumMod val="75000"/>
                  </a:schemeClr>
                </a:solidFill>
                <a:latin typeface="Colonna MT" pitchFamily="82" charset="0"/>
              </a:rPr>
              <a:t>ARTICOLAZIONI</a:t>
            </a:r>
            <a:endParaRPr lang="it-IT" sz="2800" b="1" dirty="0">
              <a:solidFill>
                <a:schemeClr val="accent2">
                  <a:lumMod val="75000"/>
                </a:schemeClr>
              </a:solidFill>
              <a:latin typeface="Colonna MT" pitchFamily="82" charset="0"/>
            </a:endParaRPr>
          </a:p>
        </p:txBody>
      </p:sp>
    </p:spTree>
  </p:cSld>
  <p:clrMapOvr>
    <a:masterClrMapping/>
  </p:clrMapOvr>
  <p:transition advTm="15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  <p:bldP spid="9" grpId="0" build="p"/>
      <p:bldP spid="1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2843213" y="1125538"/>
            <a:ext cx="4464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>
              <a:latin typeface="Book Antiqua" pitchFamily="18" charset="0"/>
            </a:endParaRPr>
          </a:p>
        </p:txBody>
      </p:sp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0" y="1857375"/>
            <a:ext cx="9144000" cy="4200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it-IT" sz="2000" dirty="0">
              <a:latin typeface="Berlin Sans FB Demi" pitchFamily="34" charset="0"/>
            </a:endParaRPr>
          </a:p>
          <a:p>
            <a:pPr lvl="1">
              <a:spcBef>
                <a:spcPct val="50000"/>
              </a:spcBef>
              <a:buClr>
                <a:srgbClr val="FFFF00"/>
              </a:buClr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AL TERMINE DEGLI STUDI LO STUDENTE POTRA’ FREQUENTARE: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Blip>
                <a:blip r:embed="rId4"/>
              </a:buBlip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TUTTE LE FACOLTÀ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Blip>
                <a:blip r:embed="rId4"/>
              </a:buBlip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CORSI POST-DIPLOMA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Blip>
                <a:blip r:embed="rId4"/>
              </a:buBlip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CONCORSI PUBBLICI        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Blip>
                <a:blip r:embed="rId4"/>
              </a:buBlip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PROFESSIONE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DI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CONSULENTE DEL LAVORO CON POSSIBILTÁ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D’ISCRIZIONE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 ALL’ALBO    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Blip>
                <a:blip r:embed="rId4"/>
              </a:buBlip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COMPLETAMENTO DEL PERCORSO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DI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FORMAZIONE PER LA REALIZZAZIONE DEL PROFILO PROFESSIONALE DEL RAGIONIERE</a:t>
            </a:r>
          </a:p>
          <a:p>
            <a:pPr>
              <a:spcBef>
                <a:spcPct val="50000"/>
              </a:spcBef>
              <a:defRPr/>
            </a:pPr>
            <a:endParaRPr lang="it-IT" dirty="0">
              <a:latin typeface="Book Antiqua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071538" y="357166"/>
            <a:ext cx="750099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800" dirty="0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50800" dir="60000" algn="ctr" rotWithShape="0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Amministrazione finanza e </a:t>
            </a:r>
            <a:r>
              <a:rPr lang="it-IT" sz="4800" dirty="0" err="1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50800" dir="60000" algn="ctr" rotWithShape="0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marketing</a:t>
            </a:r>
            <a:r>
              <a:rPr lang="it-IT" sz="4800" dirty="0" err="1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…</a:t>
            </a:r>
            <a:endParaRPr lang="it-IT" sz="4800" dirty="0">
              <a:solidFill>
                <a:schemeClr val="accent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20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/>
          </p:nvPr>
        </p:nvSpPr>
        <p:spPr>
          <a:xfrm>
            <a:off x="395536" y="260648"/>
            <a:ext cx="82296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Per il diplomato “Amministrazione Finanza e Marketing" con articolazione: “</a:t>
            </a:r>
            <a:r>
              <a:rPr lang="it-IT" sz="2000" b="1" dirty="0" smtClean="0">
                <a:solidFill>
                  <a:srgbClr val="1A34F2"/>
                </a:solidFill>
                <a:latin typeface="Berlin Sans FB Demi" pitchFamily="34" charset="0"/>
              </a:rPr>
              <a:t>Relazioni internazionali </a:t>
            </a:r>
            <a:r>
              <a:rPr lang="it-IT" sz="2000" b="1" dirty="0" smtClean="0">
                <a:solidFill>
                  <a:srgbClr val="1A34F2"/>
                </a:solidFill>
                <a:latin typeface="Comic Sans MS" pitchFamily="66" charset="0"/>
                <a:ea typeface="Times New Roman" pitchFamily="18" charset="0"/>
                <a:cs typeface="Tahoma" pitchFamily="34" charset="0"/>
              </a:rPr>
              <a:t>per il marketing</a:t>
            </a:r>
            <a:r>
              <a:rPr lang="it-IT" sz="1800" dirty="0" smtClean="0">
                <a:solidFill>
                  <a:srgbClr val="1A34F2"/>
                </a:solidFill>
                <a:latin typeface="Calibri"/>
                <a:ea typeface="Times New Roman" pitchFamily="18" charset="0"/>
                <a:cs typeface="Tahoma" pitchFamily="34" charset="0"/>
              </a:rPr>
              <a:t>”</a:t>
            </a:r>
            <a:endParaRPr lang="it-IT" sz="1800" dirty="0">
              <a:solidFill>
                <a:schemeClr val="accent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0100"/>
            <a:ext cx="2231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07504" y="1052737"/>
            <a:ext cx="87129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mercato del lavoro presenta professioni in forte espansione quali:</a:t>
            </a:r>
          </a:p>
          <a:p>
            <a:pPr lvl="0" eaLnBrk="0" hangingPunct="0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 </a:t>
            </a:r>
          </a:p>
          <a:p>
            <a:pPr lvl="0" eaLnBrk="0" hangingPunct="0">
              <a:buFontTx/>
              <a:buChar char="•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Tecnico degli Scambi con l'estero 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l'Operatore Telemarketing nei rapporti con l’estero 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l'Assistente di Marketing , Addetto al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Customer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Service, , l'Operatore di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Teleselling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, 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Treasure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che gestisce i rapporti con le banche e propone soluzioni finanziarie anche in lingue straniere; 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79512" y="4365105"/>
            <a:ext cx="84969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 smtClean="0">
              <a:solidFill>
                <a:srgbClr val="FFC000"/>
              </a:solidFill>
            </a:endParaRPr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 lvl="1" eaLnBrk="0" hangingPunct="0">
              <a:buFontTx/>
              <a:buChar char="•"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Inserimento in società di servizi informatici</a:t>
            </a:r>
          </a:p>
          <a:p>
            <a:pPr lvl="1" eaLnBrk="0" hangingPunct="0">
              <a:buFontTx/>
              <a:buChar char="•"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Attività di libero professionista nei centri elettronici di qualsiasi azienda commerciale</a:t>
            </a:r>
          </a:p>
          <a:p>
            <a:pPr lvl="1" eaLnBrk="0" hangingPunct="0">
              <a:buFontTx/>
              <a:buChar char="•"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Impiego nelle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software-houses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</a:t>
            </a:r>
            <a:r>
              <a:rPr lang="it-IT" dirty="0" smtClean="0"/>
              <a:t>(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studi di professionisti che sviluppano programmi informatici)</a:t>
            </a:r>
          </a:p>
          <a:p>
            <a:pPr lvl="1" eaLnBrk="0" hangingPunct="0">
              <a:buFontTx/>
              <a:buChar char="•"/>
              <a:defRPr/>
            </a:pPr>
            <a:endParaRPr lang="it-IT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79512" y="3645024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Per il diplomato “Amministrazione Finanza e Marketing" con articolazione </a:t>
            </a:r>
            <a:r>
              <a:rPr lang="it-IT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:</a:t>
            </a:r>
            <a:r>
              <a:rPr lang="it-IT" dirty="0" smtClean="0">
                <a:solidFill>
                  <a:srgbClr val="1A34F2"/>
                </a:solidFill>
                <a:latin typeface="Comic Sans MS" pitchFamily="66" charset="0"/>
                <a:ea typeface="Times New Roman" pitchFamily="18" charset="0"/>
                <a:cs typeface="Tahoma" pitchFamily="34" charset="0"/>
              </a:rPr>
              <a:t>”SISTEMI INFORMATIVI AZIENDALI” </a:t>
            </a:r>
          </a:p>
          <a:p>
            <a:pPr eaLnBrk="0" hangingPunct="0">
              <a:buFontTx/>
              <a:buChar char="•"/>
              <a:defRPr/>
            </a:pPr>
            <a:endParaRPr lang="it-IT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lvl="1" eaLnBrk="0" hangingPunct="0">
              <a:buFontTx/>
              <a:buChar char="•"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mercato del lavoro presenta professioni in forte espansione quali:</a:t>
            </a:r>
          </a:p>
          <a:p>
            <a:pPr lvl="1" eaLnBrk="0" hangingPunct="0">
              <a:buFontTx/>
              <a:buChar char="•"/>
              <a:defRPr/>
            </a:pPr>
            <a:endParaRPr lang="it-IT" sz="20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40"/>
                            </p:stCondLst>
                            <p:childTnLst>
                              <p:par>
                                <p:cTn id="5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40"/>
                            </p:stCondLst>
                            <p:childTnLst>
                              <p:par>
                                <p:cTn id="6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2843213" y="1125538"/>
            <a:ext cx="4464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>
              <a:latin typeface="Book Antiqua" pitchFamily="18" charset="0"/>
            </a:endParaRPr>
          </a:p>
        </p:txBody>
      </p:sp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-180528" y="1772816"/>
            <a:ext cx="9144000" cy="25083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AL TERMINE DEGLI STUDI LO STUDENTE POTRA’ FREQUENTARE: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Blip>
                <a:blip r:embed="rId4"/>
              </a:buBlip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Tutti i corsi di laurea universitari(in particolare Architettura,Ingegneria Civile,ecc)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Blip>
                <a:blip r:embed="rId4"/>
              </a:buBlip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 Concorsi presso il catasto,Genio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Civile…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..    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Blip>
                <a:blip r:embed="rId4"/>
              </a:buBlip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  Trovare impiego presso imprese di costruzione 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it-IT" dirty="0">
              <a:latin typeface="Book Antiqua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71472" y="357166"/>
            <a:ext cx="8001056" cy="1357322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Costruzione,Ambiente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e </a:t>
            </a:r>
            <a:r>
              <a:rPr lang="it-IT" sz="3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territorio…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8" name="Immagine 7" descr="laurea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2708920"/>
            <a:ext cx="2071678" cy="2071678"/>
          </a:xfrm>
          <a:prstGeom prst="roundRect">
            <a:avLst>
              <a:gd name="adj" fmla="val 1862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  <p:sp>
        <p:nvSpPr>
          <p:cNvPr id="6" name="CasellaDiTesto 5"/>
          <p:cNvSpPr txBox="1"/>
          <p:nvPr/>
        </p:nvSpPr>
        <p:spPr>
          <a:xfrm>
            <a:off x="0" y="4149080"/>
            <a:ext cx="68762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Il diplomato </a:t>
            </a:r>
            <a:r>
              <a:rPr lang="it-IT" b="1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“Costruzione Ambiente e Territorio ”</a:t>
            </a:r>
            <a:r>
              <a:rPr lang="it-IT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con articolazione </a:t>
            </a:r>
            <a:r>
              <a:rPr lang="it-IT" sz="2000" b="1" dirty="0" smtClean="0">
                <a:solidFill>
                  <a:srgbClr val="00B050"/>
                </a:solidFill>
                <a:latin typeface="Comic Sans MS" pitchFamily="66" charset="0"/>
                <a:ea typeface="Times New Roman" pitchFamily="18" charset="0"/>
                <a:cs typeface="Tahoma" pitchFamily="34" charset="0"/>
              </a:rPr>
              <a:t>Geotecnico </a:t>
            </a:r>
            <a:r>
              <a:rPr lang="it-IT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potrà svolgere :</a:t>
            </a:r>
          </a:p>
          <a:p>
            <a:endParaRPr lang="it-IT" dirty="0" smtClean="0"/>
          </a:p>
          <a:p>
            <a:pPr marL="265113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it-IT" dirty="0" smtClean="0"/>
              <a:t>Libera professione </a:t>
            </a:r>
          </a:p>
          <a:p>
            <a:pPr marL="265113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it-IT" dirty="0" smtClean="0"/>
              <a:t>attività presso società petrolifere</a:t>
            </a:r>
          </a:p>
          <a:p>
            <a:pPr marL="265113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it-IT" dirty="0" smtClean="0"/>
              <a:t>attività presso società minerarie</a:t>
            </a:r>
          </a:p>
          <a:p>
            <a:pPr marL="265113" lvl="0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it-IT" dirty="0" smtClean="0"/>
              <a:t>Attività presso Enti pubblici</a:t>
            </a:r>
          </a:p>
          <a:p>
            <a:pPr marL="265113" lvl="0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it-IT" dirty="0" smtClean="0"/>
              <a:t>Attività di collaborazione nella gestione e direzione cantieri stradali e ferroviari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custDataLst>
      <p:tags r:id="rId1"/>
    </p:custDataLst>
  </p:cSld>
  <p:clrMapOvr>
    <a:masterClrMapping/>
  </p:clrMapOvr>
  <p:transition spd="slow" advTm="1721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214282" y="428604"/>
            <a:ext cx="8929718" cy="6429396"/>
          </a:xfrm>
        </p:spPr>
        <p:txBody>
          <a:bodyPr>
            <a:normAutofit/>
          </a:bodyPr>
          <a:lstStyle/>
          <a:p>
            <a:pPr marL="0" indent="-411480" algn="ctr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 2"/>
              <a:buNone/>
              <a:defRPr/>
            </a:pPr>
            <a:r>
              <a:rPr lang="it-IT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L’ istituto e’ dotato di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 2"/>
              <a:buNone/>
              <a:defRPr/>
            </a:pPr>
            <a:r>
              <a:rPr lang="it-IT" sz="3600" b="1" cap="all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Aule Speciali   :         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2 laboratori informatici multimediali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laboratorio linguistico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laboratorio di fisica e chimica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laboratorio di scienze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laboratorio di </a:t>
            </a: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gesione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aziendale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laboratorio cad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laboratorio di topografia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biblioteca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teatro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aule docenti con 6 postazioni multimediali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2 palestre coperte con attrezzi e tavoli </a:t>
            </a: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ping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</a:t>
            </a: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pong</a:t>
            </a:r>
            <a:endParaRPr lang="it-IT" sz="1800" dirty="0" smtClean="0">
              <a:solidFill>
                <a:srgbClr val="1A34F2"/>
              </a:solidFill>
              <a:latin typeface="Berlin Sans FB Demi" pitchFamily="34" charset="0"/>
            </a:endParaRP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err="1" smtClean="0">
                <a:solidFill>
                  <a:srgbClr val="1A34F2"/>
                </a:solidFill>
                <a:latin typeface="Berlin Sans FB Demi" pitchFamily="34" charset="0"/>
              </a:rPr>
              <a:t>N°</a:t>
            </a: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 1 campo sportivo all’aperto</a:t>
            </a:r>
          </a:p>
          <a:p>
            <a:pPr marL="0" indent="-41148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it-IT" sz="1800" dirty="0" smtClean="0">
                <a:solidFill>
                  <a:srgbClr val="1A34F2"/>
                </a:solidFill>
                <a:latin typeface="Berlin Sans FB Demi" pitchFamily="34" charset="0"/>
              </a:rPr>
              <a:t>L’Istituto è dotato di 10 LIM per aule speciali e aule normali</a:t>
            </a:r>
            <a:endParaRPr lang="it-IT" sz="18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marL="0" indent="-411480" eaLnBrk="1" fontAlgn="auto" hangingPunct="1">
              <a:spcAft>
                <a:spcPts val="0"/>
              </a:spcAft>
              <a:buClr>
                <a:srgbClr val="FFFF00"/>
              </a:buClr>
              <a:buSzPct val="100000"/>
              <a:buFont typeface="Wingdings 2" pitchFamily="18" charset="2"/>
              <a:buNone/>
              <a:defRPr/>
            </a:pPr>
            <a:endParaRPr lang="it-IT" sz="1800" dirty="0" smtClean="0">
              <a:solidFill>
                <a:srgbClr val="FFFF00"/>
              </a:solidFill>
              <a:latin typeface="Berlin Sans FB Demi" pitchFamily="34" charset="0"/>
            </a:endParaRPr>
          </a:p>
          <a:p>
            <a:pPr marL="0" indent="-411480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" pitchFamily="2" charset="2"/>
              <a:buChar char="q"/>
              <a:defRPr/>
            </a:pPr>
            <a:endParaRPr lang="it-IT" sz="1600" dirty="0" smtClean="0">
              <a:latin typeface="Berlin Sans FB" pitchFamily="34" charset="0"/>
            </a:endParaRPr>
          </a:p>
          <a:p>
            <a:pPr marL="0" indent="-411480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 2"/>
              <a:buNone/>
              <a:defRPr/>
            </a:pPr>
            <a:endParaRPr lang="it-IT" sz="1600" dirty="0" smtClean="0"/>
          </a:p>
          <a:p>
            <a:pPr marL="0" indent="-411480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 2"/>
              <a:buNone/>
              <a:defRPr/>
            </a:pPr>
            <a:endParaRPr lang="it-IT" sz="1600" dirty="0" smtClean="0"/>
          </a:p>
          <a:p>
            <a:pPr marL="0" indent="-411480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 2"/>
              <a:buNone/>
              <a:defRPr/>
            </a:pPr>
            <a:endParaRPr lang="it-IT" sz="1600" dirty="0" smtClean="0"/>
          </a:p>
        </p:txBody>
      </p:sp>
      <p:pic>
        <p:nvPicPr>
          <p:cNvPr id="4" name="Immagine 3" descr="Immagine%20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97225">
            <a:off x="6521057" y="1581613"/>
            <a:ext cx="1732928" cy="1299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9" descr="C:\Documents and Settings\Studente\Impostazioni locali\Temporary Internet Files\Content.IE5\85Q3O1U3\MCj0432459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83463">
            <a:off x="7980363" y="365125"/>
            <a:ext cx="968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8" descr="DSC0154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628775"/>
            <a:ext cx="1698625" cy="1273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magine 9" descr="DSC01557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3284984"/>
            <a:ext cx="1860227" cy="1393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magine 10" descr="DSC01548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4797152"/>
            <a:ext cx="1727745" cy="1296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advTm="25969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475656" y="0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  <a:ea typeface="+mn-ea"/>
                <a:cs typeface="+mn-cs"/>
              </a:rPr>
              <a:t>Attività  di Eccellenza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sz="quarter" idx="1"/>
          </p:nvPr>
        </p:nvSpPr>
        <p:spPr>
          <a:xfrm>
            <a:off x="0" y="857250"/>
            <a:ext cx="8748713" cy="6000750"/>
          </a:xfrm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sz="1800" dirty="0" smtClean="0">
                <a:solidFill>
                  <a:srgbClr val="FFFF00"/>
                </a:solidFill>
                <a:latin typeface="Berlin Sans FB Demi" pitchFamily="34" charset="0"/>
              </a:rPr>
              <a:t>           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L’istituto offre diverse 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oppotunità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agli alunni meritevoli che si concretizzano anche attraverso progetti europei(PON-FSE) e progetti con Enti locali,</a:t>
            </a:r>
            <a:r>
              <a:rPr lang="it-IT" sz="2000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Ass.Culturali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,Università aziende e agenzie formative.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,</a:t>
            </a:r>
            <a:endParaRPr lang="it-IT" sz="1800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Certificazione delle competenze Informatiche (MOS-IC3)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Certificazione delle competenze in Francese e Inglese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Certificazione delle competenze in tedesco e spagnolo;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Corsi di potenziamento CAD/REVIT;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Stage in Italia e all’estero,tirocini;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Esonero totale o parziale del contributo scolastico per merito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Computer portatile per gli alunni diplomati con voto =100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it-IT" sz="1800" dirty="0" smtClean="0">
              <a:latin typeface="Berlin Sans FB Demi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it-IT" dirty="0" smtClean="0"/>
          </a:p>
        </p:txBody>
      </p:sp>
      <p:pic>
        <p:nvPicPr>
          <p:cNvPr id="10" name="Immagine 9" descr="cineforum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45024"/>
            <a:ext cx="13430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0" descr="alternanza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5157788"/>
            <a:ext cx="1765300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95536" y="260648"/>
            <a:ext cx="81302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attività </a:t>
            </a:r>
            <a:r>
              <a:rPr lang="it-IT" sz="4400" b="1" cap="small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 progettuali</a:t>
            </a:r>
            <a:endParaRPr lang="it-IT" sz="4400" b="1" cap="small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39552" y="2132856"/>
            <a:ext cx="8001000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Lezioni-seminari</a:t>
            </a: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con esperti esterni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Progetto “le(g)ali al sud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Educazione stradale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Corso per il conseguimento del patentino ciclomotore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Edizione del </a:t>
            </a: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pareto</a:t>
            </a:r>
            <a:endParaRPr lang="it-IT" sz="1600" cap="all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Archeologi  per un giorno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Fare musica-coro scolastico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Il mio giardino mediterraneo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Qi</a:t>
            </a: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gong a scuola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Visite di istruzione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Viaggi di istruzione in </a:t>
            </a: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italia</a:t>
            </a: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e in </a:t>
            </a: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europa</a:t>
            </a:r>
            <a:endParaRPr lang="it-IT" sz="1600" cap="all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Progetti europei del </a:t>
            </a: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pon</a:t>
            </a:r>
            <a:r>
              <a:rPr lang="it-IT" sz="1600" cap="all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</a:t>
            </a:r>
            <a:r>
              <a:rPr lang="it-IT" sz="1600" cap="all" dirty="0" err="1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fse</a:t>
            </a:r>
            <a:endParaRPr lang="it-IT" sz="1600" cap="all" dirty="0" smtClean="0">
              <a:solidFill>
                <a:schemeClr val="accent1">
                  <a:lumMod val="75000"/>
                </a:schemeClr>
              </a:solidFill>
              <a:latin typeface="Berlin Sans FB Demi" pitchFamily="34" charset="0"/>
            </a:endParaRPr>
          </a:p>
        </p:txBody>
      </p:sp>
      <p:pic>
        <p:nvPicPr>
          <p:cNvPr id="8" name="Immagine 7" descr="tondo_pallavol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4797152"/>
            <a:ext cx="1888646" cy="17504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magine 8" descr="teatro2008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187738">
            <a:off x="6731114" y="3019537"/>
            <a:ext cx="1658492" cy="12845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magine 9" descr="untitled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5486834"/>
            <a:ext cx="1637897" cy="1039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CasellaDiTesto 6"/>
          <p:cNvSpPr txBox="1"/>
          <p:nvPr/>
        </p:nvSpPr>
        <p:spPr>
          <a:xfrm>
            <a:off x="179512" y="980728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1A34F2"/>
                </a:solidFill>
                <a:latin typeface="Berlin Sans FB Demi" pitchFamily="34" charset="0"/>
              </a:rPr>
              <a:t>Nell’istituto si svolgono attività progettuali che mirano  al potenziamento </a:t>
            </a:r>
          </a:p>
          <a:p>
            <a:r>
              <a:rPr lang="it-IT" dirty="0" smtClean="0">
                <a:solidFill>
                  <a:srgbClr val="1A34F2"/>
                </a:solidFill>
                <a:latin typeface="Berlin Sans FB Demi" pitchFamily="34" charset="0"/>
              </a:rPr>
              <a:t>delle attitudini trasversali e alla realizzazione della persona come cittadino attivo</a:t>
            </a:r>
          </a:p>
          <a:p>
            <a:endParaRPr lang="it-IT" dirty="0"/>
          </a:p>
        </p:txBody>
      </p:sp>
    </p:spTree>
    <p:custDataLst>
      <p:tags r:id="rId1"/>
    </p:custDataLst>
  </p:cSld>
  <p:clrMapOvr>
    <a:masterClrMapping/>
  </p:clrMapOvr>
  <p:transition advTm="2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36960" y="260648"/>
            <a:ext cx="7494232" cy="923330"/>
          </a:xfrm>
          <a:prstGeom prst="rect">
            <a:avLst/>
          </a:prstGeom>
          <a:noFill/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LA NOSTRA SCUOLA</a:t>
            </a:r>
            <a:endParaRPr lang="it-IT" sz="54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7" name="prova video_0001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483011"/>
            <a:ext cx="6453336" cy="4840002"/>
          </a:xfrm>
          <a:prstGeom prst="rect">
            <a:avLst/>
          </a:prstGeom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presentazione sonia\immagini\IMAG0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9813" y="-20574000"/>
            <a:ext cx="19507200" cy="146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F:\presentazione sonia\immagini\IMAG0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44438" y="13573125"/>
            <a:ext cx="2128837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F:\clip\Immagine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700808"/>
            <a:ext cx="2597583" cy="19462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magine 10" descr="hostess 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66274">
            <a:off x="5700791" y="499755"/>
            <a:ext cx="3312368" cy="2160240"/>
          </a:xfrm>
          <a:prstGeom prst="star16">
            <a:avLst/>
          </a:prstGeom>
        </p:spPr>
      </p:pic>
      <p:pic>
        <p:nvPicPr>
          <p:cNvPr id="12" name="Immagine 11" descr="DSCN5221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721084">
            <a:off x="494441" y="4349529"/>
            <a:ext cx="2447925" cy="1965325"/>
          </a:xfrm>
          <a:prstGeom prst="roundRect">
            <a:avLst>
              <a:gd name="adj" fmla="val 16667"/>
            </a:avLst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Immagine 13" descr="DSC0156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5008" y="4429132"/>
            <a:ext cx="2975118" cy="22313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468313" y="333375"/>
            <a:ext cx="5461009" cy="11430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6000" cap="small" dirty="0" err="1" smtClean="0">
                <a:solidFill>
                  <a:schemeClr val="hlink"/>
                </a:solidFill>
                <a:latin typeface="Nightclub BTN" pitchFamily="34" charset="0"/>
                <a:ea typeface="+mj-ea"/>
                <a:cs typeface="+mj-cs"/>
              </a:rPr>
              <a:t>Momenti…</a:t>
            </a:r>
            <a:endParaRPr lang="it-IT" sz="6000" cap="small" dirty="0">
              <a:solidFill>
                <a:schemeClr val="hlink"/>
              </a:solidFill>
              <a:latin typeface="Nightclub BTN" pitchFamily="34" charset="0"/>
              <a:ea typeface="+mj-ea"/>
              <a:cs typeface="+mj-cs"/>
            </a:endParaRPr>
          </a:p>
        </p:txBody>
      </p:sp>
      <p:pic>
        <p:nvPicPr>
          <p:cNvPr id="9" name="Immagine 8" descr="DSC_020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86116" y="2285992"/>
            <a:ext cx="3077975" cy="2060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DSCN52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714884"/>
            <a:ext cx="2447925" cy="18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68313" y="333375"/>
            <a:ext cx="7467600" cy="11430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6000" cap="small" dirty="0" err="1" smtClean="0">
                <a:solidFill>
                  <a:schemeClr val="hlink"/>
                </a:solidFill>
                <a:latin typeface="Nightclub BTN" pitchFamily="34" charset="0"/>
                <a:ea typeface="+mj-ea"/>
                <a:cs typeface="+mj-cs"/>
              </a:rPr>
              <a:t>Momenti…</a:t>
            </a:r>
            <a:endParaRPr lang="it-IT" sz="6000" cap="small" dirty="0">
              <a:solidFill>
                <a:schemeClr val="hlink"/>
              </a:solidFill>
              <a:latin typeface="Nightclub BTN" pitchFamily="34" charset="0"/>
              <a:ea typeface="+mj-ea"/>
              <a:cs typeface="+mj-cs"/>
            </a:endParaRPr>
          </a:p>
        </p:txBody>
      </p:sp>
      <p:pic>
        <p:nvPicPr>
          <p:cNvPr id="4" name="Immagine 3" descr="DSC_00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4177" y="1500175"/>
            <a:ext cx="2225456" cy="14897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magine 5" descr="DSC_02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3504" y="4857760"/>
            <a:ext cx="2561185" cy="1714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magine 6" descr="DSC_006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58" y="2071678"/>
            <a:ext cx="2241037" cy="15001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magine 7" descr="DSC_024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14678" y="2071678"/>
            <a:ext cx="2534412" cy="16965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-468560" y="0"/>
            <a:ext cx="10009112" cy="8253536"/>
          </a:xfrm>
        </p:spPr>
        <p:txBody>
          <a:bodyPr>
            <a:normAutofit fontScale="92500"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       A CURA DEGLI ALUNNI DELLA “II B”  COORDINATI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       DALLA </a:t>
            </a:r>
            <a:r>
              <a:rPr lang="it-IT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PROF.SSA</a:t>
            </a:r>
            <a:r>
              <a:rPr lang="it-IT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it-IT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MARTUSCIELLO PATRIZIA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1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erlin Sans FB Demi" pitchFamily="34" charset="0"/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Aulitto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Elena-Barbato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Paola-Biondi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Giuliano-Borrelli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Rosario-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Cannavacciuolo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Antonio-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Cannavacciuolo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Martina-Cardillo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Raffaele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Cavalli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Luca-Chiaro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Pietro-Costagliola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Ilenia-Costagliola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Michele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Costantino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Stefano-De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Simone Maura-Di Giovanni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Michele-</a:t>
            </a: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Di Razza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Simone-Festa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Marco-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Lipaldo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Michela-Miano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Michele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Micillo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Vincenza-Muto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maria-Opera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Rubina-Pasculli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Maurizio-</a:t>
            </a: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Romaniello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Giuseppe-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Sommella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Alessandra-Strano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Anna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Tallone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Francesco-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Tiano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Marika-</a:t>
            </a: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Vicino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Antonio-Wurzburger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 Vittorio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1600" dirty="0" smtClean="0">
              <a:solidFill>
                <a:srgbClr val="FFFF00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dirty="0" smtClean="0">
                <a:solidFill>
                  <a:srgbClr val="FFFF00"/>
                </a:solidFill>
              </a:rPr>
              <a:t>                                                                                                                    </a:t>
            </a: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dirty="0" smtClean="0">
                <a:solidFill>
                  <a:srgbClr val="FFFF00"/>
                </a:solidFill>
              </a:rPr>
              <a:t>       </a:t>
            </a: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5200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sz="500" dirty="0" smtClean="0">
              <a:solidFill>
                <a:srgbClr val="0099FF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>
              <a:solidFill>
                <a:srgbClr val="FF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it-IT" dirty="0"/>
          </a:p>
        </p:txBody>
      </p:sp>
    </p:spTree>
  </p:cSld>
  <p:clrMapOvr>
    <a:masterClrMapping/>
  </p:clrMapOvr>
  <p:transition advClick="0" advTm="17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0" fill="hold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3.8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.4|1.4|1.2|1|1.4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3.2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4|2.6|1.5|1.7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9|1.5|2.6|7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8|1.8|3.5|1.7|2|3.7|2.8|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0|1.3|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4|2|1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oggia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2852</TotalTime>
  <Words>875</Words>
  <Application>Microsoft Office PowerPoint</Application>
  <PresentationFormat>Presentazione su schermo (4:3)</PresentationFormat>
  <Paragraphs>261</Paragraphs>
  <Slides>22</Slides>
  <Notes>19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Loggia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Attività  di Eccellenza</vt:lpstr>
      <vt:lpstr>Diapositiva 18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Pareto</dc:title>
  <dc:creator>Studente</dc:creator>
  <cp:lastModifiedBy>MSOffice</cp:lastModifiedBy>
  <cp:revision>349</cp:revision>
  <dcterms:created xsi:type="dcterms:W3CDTF">2006-12-15T08:36:37Z</dcterms:created>
  <dcterms:modified xsi:type="dcterms:W3CDTF">2012-01-28T11:38:54Z</dcterms:modified>
</cp:coreProperties>
</file>